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82" r:id="rId2"/>
    <p:sldId id="337" r:id="rId3"/>
    <p:sldId id="338" r:id="rId4"/>
    <p:sldId id="378" r:id="rId5"/>
    <p:sldId id="385" r:id="rId6"/>
    <p:sldId id="389" r:id="rId7"/>
    <p:sldId id="379" r:id="rId8"/>
    <p:sldId id="388" r:id="rId9"/>
    <p:sldId id="370" r:id="rId10"/>
    <p:sldId id="390" r:id="rId11"/>
    <p:sldId id="391" r:id="rId12"/>
    <p:sldId id="380" r:id="rId13"/>
    <p:sldId id="392" r:id="rId14"/>
    <p:sldId id="373" r:id="rId15"/>
    <p:sldId id="382" r:id="rId16"/>
    <p:sldId id="381" r:id="rId17"/>
    <p:sldId id="394" r:id="rId18"/>
    <p:sldId id="395" r:id="rId19"/>
    <p:sldId id="375" r:id="rId20"/>
    <p:sldId id="396" r:id="rId21"/>
    <p:sldId id="362" r:id="rId22"/>
    <p:sldId id="383" r:id="rId23"/>
    <p:sldId id="386" r:id="rId24"/>
    <p:sldId id="417" r:id="rId25"/>
    <p:sldId id="424" r:id="rId26"/>
    <p:sldId id="425" r:id="rId27"/>
    <p:sldId id="419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407" r:id="rId39"/>
    <p:sldId id="408" r:id="rId40"/>
    <p:sldId id="409" r:id="rId41"/>
    <p:sldId id="418" r:id="rId42"/>
    <p:sldId id="410" r:id="rId43"/>
    <p:sldId id="411" r:id="rId44"/>
    <p:sldId id="412" r:id="rId45"/>
    <p:sldId id="413" r:id="rId46"/>
    <p:sldId id="414" r:id="rId47"/>
    <p:sldId id="415" r:id="rId48"/>
    <p:sldId id="356" r:id="rId49"/>
    <p:sldId id="421" r:id="rId50"/>
    <p:sldId id="422" r:id="rId51"/>
    <p:sldId id="423" r:id="rId52"/>
    <p:sldId id="416" r:id="rId53"/>
    <p:sldId id="349" r:id="rId54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6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35" autoAdjust="0"/>
    <p:restoredTop sz="90268" autoAdjust="0"/>
  </p:normalViewPr>
  <p:slideViewPr>
    <p:cSldViewPr>
      <p:cViewPr>
        <p:scale>
          <a:sx n="73" d="100"/>
          <a:sy n="73" d="100"/>
        </p:scale>
        <p:origin x="-1062" y="-66"/>
      </p:cViewPr>
      <p:guideLst>
        <p:guide orient="horz" pos="66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818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C825A8D-9BA4-4DE9-BE6E-DC88A723A716}" type="datetimeFigureOut">
              <a:rPr lang="pt-BR" smtClean="0"/>
              <a:pPr/>
              <a:t>05/05/2017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EE4ABEC-9391-4F20-81FC-211CB8DF90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95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15705051-4A22-42F2-A384-BD4DD35F22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872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5604" name="Espaço Reservado para Número de Slide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7FFFF731-E9EB-4A0F-83B8-E1E55A18136D}" type="slidenum">
              <a:rPr lang="pt-BR" sz="1300"/>
              <a:pPr algn="r"/>
              <a:t>1</a:t>
            </a:fld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3915176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539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215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388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344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510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804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Quando não for autorizado o acesso </a:t>
            </a:r>
            <a:r>
              <a:rPr lang="pt-BR" b="1" dirty="0" smtClean="0"/>
              <a:t>por se tratar de informação total ou parcialmente sigilosa</a:t>
            </a:r>
            <a:r>
              <a:rPr lang="pt-BR" dirty="0" smtClean="0"/>
              <a:t>, o </a:t>
            </a:r>
            <a:r>
              <a:rPr lang="pt-BR" b="1" dirty="0" smtClean="0"/>
              <a:t>requerente deverá ser informado </a:t>
            </a:r>
            <a:r>
              <a:rPr lang="pt-BR" dirty="0" smtClean="0"/>
              <a:t>sobre a </a:t>
            </a:r>
            <a:r>
              <a:rPr lang="pt-BR" b="1" dirty="0" smtClean="0"/>
              <a:t>possibilidade de recurso, prazos e condições </a:t>
            </a:r>
            <a:r>
              <a:rPr lang="pt-BR" dirty="0" smtClean="0"/>
              <a:t>para sua interposição, devendo, ainda, ser-lhe indicada </a:t>
            </a:r>
            <a:r>
              <a:rPr lang="pt-BR" b="1" dirty="0" smtClean="0"/>
              <a:t>a autoridade competente para sua apreciação</a:t>
            </a:r>
            <a:r>
              <a:rPr lang="pt-BR" dirty="0" smtClean="0"/>
              <a:t>. </a:t>
            </a:r>
          </a:p>
          <a:p>
            <a:endParaRPr lang="en-US" dirty="0" smtClean="0"/>
          </a:p>
          <a:p>
            <a:r>
              <a:rPr lang="pt-BR" dirty="0" smtClean="0"/>
              <a:t> É direito do requerente obter o inteiro </a:t>
            </a:r>
            <a:r>
              <a:rPr lang="pt-BR" b="1" dirty="0" smtClean="0"/>
              <a:t>teor de decisão de negativa de acesso</a:t>
            </a:r>
            <a:r>
              <a:rPr lang="pt-BR" dirty="0" smtClean="0"/>
              <a:t>, por certidão ou cópia.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3283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Quando não for autorizado o acesso </a:t>
            </a:r>
            <a:r>
              <a:rPr lang="pt-BR" b="1" dirty="0" smtClean="0"/>
              <a:t>por se tratar de informação total ou parcialmente sigilosa</a:t>
            </a:r>
            <a:r>
              <a:rPr lang="pt-BR" dirty="0" smtClean="0"/>
              <a:t>, o </a:t>
            </a:r>
            <a:r>
              <a:rPr lang="pt-BR" b="1" dirty="0" smtClean="0"/>
              <a:t>requerente deverá ser informado </a:t>
            </a:r>
            <a:r>
              <a:rPr lang="pt-BR" dirty="0" smtClean="0"/>
              <a:t>sobre a </a:t>
            </a:r>
            <a:r>
              <a:rPr lang="pt-BR" b="1" dirty="0" smtClean="0"/>
              <a:t>possibilidade de recurso, prazos e condições </a:t>
            </a:r>
            <a:r>
              <a:rPr lang="pt-BR" dirty="0" smtClean="0"/>
              <a:t>para sua interposição, devendo, ainda, ser-lhe indicada </a:t>
            </a:r>
            <a:r>
              <a:rPr lang="pt-BR" b="1" dirty="0" smtClean="0"/>
              <a:t>a autoridade competente para sua apreciação</a:t>
            </a:r>
            <a:r>
              <a:rPr lang="pt-BR" dirty="0" smtClean="0"/>
              <a:t>. </a:t>
            </a:r>
          </a:p>
          <a:p>
            <a:endParaRPr lang="en-US" dirty="0" smtClean="0"/>
          </a:p>
          <a:p>
            <a:r>
              <a:rPr lang="pt-BR" dirty="0" smtClean="0"/>
              <a:t> É direito do requerente obter o inteiro </a:t>
            </a:r>
            <a:r>
              <a:rPr lang="pt-BR" b="1" dirty="0" smtClean="0"/>
              <a:t>teor de decisão de negativa de acesso</a:t>
            </a:r>
            <a:r>
              <a:rPr lang="pt-BR" dirty="0" smtClean="0"/>
              <a:t>, por certidão ou cópia.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871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901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20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540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825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5400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376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5791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4477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4898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8110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1917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54825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829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5400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7635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4852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1716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9812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2517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0652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0216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4157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8364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665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1499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70640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8869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85272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41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3612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3266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5417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4742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5400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8469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450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5104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172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smtClean="0"/>
          </a:p>
        </p:txBody>
      </p:sp>
      <p:sp>
        <p:nvSpPr>
          <p:cNvPr id="25604" name="Espaço Reservado para Número de Slide 3"/>
          <p:cNvSpPr txBox="1">
            <a:spLocks noGrp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7FFFF731-E9EB-4A0F-83B8-E1E55A18136D}" type="slidenum">
              <a:rPr lang="pt-BR" sz="1300"/>
              <a:pPr algn="r"/>
              <a:t>53</a:t>
            </a:fld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3915176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34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651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346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05051-4A22-42F2-A384-BD4DD35F22D2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70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Tribunal de Contas do Estado do RN</a:t>
            </a: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94527-5122-48C6-B10F-02C32B832F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Tribunal de Contas do Estado do RN</a:t>
            </a: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2962D-424A-44A9-9824-5F44CA2888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8483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8483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Tribunal de Contas do Estado do RN</a:t>
            </a: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5A17F-85E0-4F95-AEF0-08156F8B72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Tribunal de Contas do Estado do RN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D6CBE-F5DA-40C2-BCF4-71091EDD1F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>
          <a:xfrm>
            <a:off x="467544" y="6387172"/>
            <a:ext cx="3352800" cy="365125"/>
          </a:xfrm>
        </p:spPr>
        <p:txBody>
          <a:bodyPr/>
          <a:lstStyle>
            <a:lvl1pPr algn="l">
              <a:defRPr b="0" i="1"/>
            </a:lvl1pPr>
          </a:lstStyle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>
          <a:xfrm>
            <a:off x="7913688" y="6376243"/>
            <a:ext cx="762000" cy="365125"/>
          </a:xfrm>
        </p:spPr>
        <p:txBody>
          <a:bodyPr/>
          <a:lstStyle>
            <a:lvl1pPr>
              <a:defRPr i="1"/>
            </a:lvl1pPr>
          </a:lstStyle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Tribunal de Contas do Estado do RN</a:t>
            </a: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27723-F4EF-4C79-9DB1-34A82672A7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Tribunal de Contas do Estado do RN</a:t>
            </a: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CC144-AED3-4FFD-B706-BAB6AAE98D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Tribunal de Contas do Estado do RN</a:t>
            </a:r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FCC80-6525-4A7B-A0C5-6E7DA9DED3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Tribunal de Contas do Estado do RN</a:t>
            </a: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CC741-F4D8-4AFD-A601-A72D9C8981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Tribunal de Contas do Estado do RN</a:t>
            </a: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A8C0B-71F6-433F-AABE-117ABD333C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Tribunal de Contas do Estado do RN</a:t>
            </a: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7513-16F5-463A-A9A5-0F8BAB4F4B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Tribunal de Contas do Estado do RN</a:t>
            </a: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B863E-CFA9-447B-B032-A4E92A1133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052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4762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estilo do título mestre</a:t>
            </a:r>
            <a:endParaRPr lang="en-US" dirty="0" smtClean="0"/>
          </a:p>
        </p:txBody>
      </p:sp>
      <p:sp>
        <p:nvSpPr>
          <p:cNvPr id="2053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 smtClean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67544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 b="0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pt-BR" smtClean="0"/>
              <a:t>Tribunal de Contas do Estado do RN</a:t>
            </a:r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13688" y="6368885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b="0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F4EA25D-7BB0-46C9-9F8A-19EB8165A6DD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  <p:grpSp>
        <p:nvGrpSpPr>
          <p:cNvPr id="2057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 2" pitchFamily="18" charset="2"/>
        <a:buChar char=""/>
        <a:defRPr sz="26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"/>
        <a:defRPr sz="2400">
          <a:solidFill>
            <a:schemeClr val="tx2"/>
          </a:solidFill>
          <a:latin typeface="+mn-lt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2"/>
          </a:solidFill>
          <a:latin typeface="+mn-lt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BE6B6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5pPr>
      <a:lvl6pPr marL="19192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6pPr>
      <a:lvl7pPr marL="23764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7pPr>
      <a:lvl8pPr marL="28336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8pPr>
      <a:lvl9pPr marL="32908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2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Plano de Fundo - TCE-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8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7704" y="2564905"/>
            <a:ext cx="7669212" cy="2232248"/>
          </a:xfrm>
        </p:spPr>
        <p:txBody>
          <a:bodyPr/>
          <a:lstStyle/>
          <a:p>
            <a:pPr algn="ctr" eaLnBrk="1" hangingPunct="1"/>
            <a:r>
              <a:rPr lang="pt-BR" dirty="0" smtClean="0">
                <a:solidFill>
                  <a:srgbClr val="1F3F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de Acesso à Informação e </a:t>
            </a:r>
            <a:br>
              <a:rPr lang="pt-BR" dirty="0" smtClean="0">
                <a:solidFill>
                  <a:srgbClr val="1F3F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 smtClean="0">
                <a:solidFill>
                  <a:srgbClr val="1F3F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da Transparência</a:t>
            </a:r>
            <a:br>
              <a:rPr lang="pt-BR" dirty="0" smtClean="0">
                <a:solidFill>
                  <a:srgbClr val="1F3F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500" dirty="0" smtClean="0">
              <a:solidFill>
                <a:srgbClr val="1F3F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843808" y="6308725"/>
            <a:ext cx="6300192" cy="32861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Março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/2017</a:t>
            </a:r>
            <a:endParaRPr lang="pt-BR" sz="1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83768" y="4509120"/>
            <a:ext cx="69127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i="1" kern="0" dirty="0" smtClean="0">
                <a:solidFill>
                  <a:srgbClr val="1F3F16"/>
                </a:solidFill>
                <a:latin typeface="+mj-lt"/>
                <a:ea typeface="+mj-ea"/>
                <a:cs typeface="+mj-cs"/>
              </a:rPr>
              <a:t>André Gustavo Almeida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Assessor de Informática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Observações Importantes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208144" cy="4464496"/>
          </a:xfrm>
        </p:spPr>
        <p:txBody>
          <a:bodyPr/>
          <a:lstStyle/>
          <a:p>
            <a:r>
              <a:rPr lang="en-US" sz="2400" dirty="0" smtClean="0"/>
              <a:t>O </a:t>
            </a:r>
            <a:r>
              <a:rPr lang="en-US" sz="2400" b="1" dirty="0" err="1" smtClean="0"/>
              <a:t>pedido</a:t>
            </a:r>
            <a:r>
              <a:rPr lang="en-US" sz="2400" dirty="0" smtClean="0"/>
              <a:t> de </a:t>
            </a:r>
            <a:r>
              <a:rPr lang="en-US" sz="2400" dirty="0" err="1" smtClean="0"/>
              <a:t>informação</a:t>
            </a:r>
            <a:r>
              <a:rPr lang="en-US" sz="2400" dirty="0" smtClean="0"/>
              <a:t>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precisa</a:t>
            </a:r>
            <a:r>
              <a:rPr lang="en-US" sz="2400" dirty="0" smtClean="0"/>
              <a:t> </a:t>
            </a:r>
            <a:r>
              <a:rPr lang="en-US" sz="2400" dirty="0" err="1" smtClean="0"/>
              <a:t>ser</a:t>
            </a:r>
            <a:r>
              <a:rPr lang="en-US" sz="2400" dirty="0" smtClean="0"/>
              <a:t> </a:t>
            </a:r>
            <a:r>
              <a:rPr lang="en-US" sz="2400" dirty="0" err="1" smtClean="0"/>
              <a:t>motivado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A </a:t>
            </a:r>
            <a:r>
              <a:rPr lang="en-US" sz="2400" b="1" dirty="0" err="1" smtClean="0"/>
              <a:t>solicitação</a:t>
            </a:r>
            <a:r>
              <a:rPr lang="en-US" sz="2400" b="1" dirty="0" smtClean="0"/>
              <a:t> </a:t>
            </a:r>
            <a:r>
              <a:rPr lang="en-US" sz="2400" dirty="0" smtClean="0"/>
              <a:t>de </a:t>
            </a:r>
            <a:r>
              <a:rPr lang="en-US" sz="2400" dirty="0" err="1" smtClean="0"/>
              <a:t>informação</a:t>
            </a:r>
            <a:r>
              <a:rPr lang="en-US" sz="2400" dirty="0" smtClean="0"/>
              <a:t> </a:t>
            </a:r>
            <a:r>
              <a:rPr lang="en-US" sz="2400" dirty="0" err="1" smtClean="0"/>
              <a:t>deve</a:t>
            </a:r>
            <a:r>
              <a:rPr lang="en-US" sz="2400" dirty="0" smtClean="0"/>
              <a:t> </a:t>
            </a:r>
            <a:r>
              <a:rPr lang="en-US" sz="2400" dirty="0" err="1" smtClean="0"/>
              <a:t>conter</a:t>
            </a:r>
            <a:r>
              <a:rPr lang="en-US" sz="2400" dirty="0" smtClean="0"/>
              <a:t> a </a:t>
            </a:r>
            <a:r>
              <a:rPr lang="en-US" sz="2400" b="1" dirty="0" err="1" smtClean="0"/>
              <a:t>identificação</a:t>
            </a:r>
            <a:r>
              <a:rPr lang="en-US" sz="2400" b="1" dirty="0" smtClean="0"/>
              <a:t> do </a:t>
            </a:r>
            <a:r>
              <a:rPr lang="en-US" sz="2400" b="1" dirty="0" err="1" smtClean="0"/>
              <a:t>requerente</a:t>
            </a:r>
            <a:r>
              <a:rPr lang="en-US" sz="2400" b="1" dirty="0" smtClean="0"/>
              <a:t> </a:t>
            </a:r>
            <a:r>
              <a:rPr lang="en-US" sz="2400" dirty="0" smtClean="0"/>
              <a:t>(para </a:t>
            </a:r>
            <a:r>
              <a:rPr lang="en-US" sz="2400" dirty="0" err="1" smtClean="0"/>
              <a:t>resposta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A </a:t>
            </a:r>
            <a:r>
              <a:rPr lang="en-US" sz="2400" dirty="0" err="1" smtClean="0"/>
              <a:t>decisão</a:t>
            </a:r>
            <a:r>
              <a:rPr lang="en-US" sz="2400" dirty="0" smtClean="0"/>
              <a:t> de </a:t>
            </a:r>
            <a:r>
              <a:rPr lang="en-US" sz="2400" b="1" dirty="0" err="1" smtClean="0"/>
              <a:t>negativa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acesso</a:t>
            </a:r>
            <a:r>
              <a:rPr lang="en-US" sz="2400" dirty="0" smtClean="0"/>
              <a:t> </a:t>
            </a:r>
            <a:r>
              <a:rPr lang="en-US" sz="2400" dirty="0" err="1" smtClean="0"/>
              <a:t>deve</a:t>
            </a:r>
            <a:r>
              <a:rPr lang="en-US" sz="2400" dirty="0" smtClean="0"/>
              <a:t> </a:t>
            </a:r>
            <a:r>
              <a:rPr lang="en-US" sz="2400" dirty="0" err="1" smtClean="0"/>
              <a:t>ser</a:t>
            </a:r>
            <a:r>
              <a:rPr lang="en-US" sz="2400" dirty="0" smtClean="0"/>
              <a:t> </a:t>
            </a:r>
            <a:r>
              <a:rPr lang="en-US" sz="2400" b="1" dirty="0" err="1" smtClean="0"/>
              <a:t>motivada</a:t>
            </a:r>
            <a:r>
              <a:rPr lang="en-US" sz="2400" dirty="0" smtClean="0"/>
              <a:t>.</a:t>
            </a:r>
          </a:p>
          <a:p>
            <a:endParaRPr lang="pt-BR" sz="24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10</a:t>
            </a:fld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590391" y="5186568"/>
            <a:ext cx="7632848" cy="10896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 dirty="0" err="1" smtClean="0">
                <a:solidFill>
                  <a:schemeClr val="tx2"/>
                </a:solidFill>
              </a:rPr>
              <a:t>Informação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de </a:t>
            </a:r>
            <a:r>
              <a:rPr lang="en-US" dirty="0" err="1" smtClean="0">
                <a:solidFill>
                  <a:schemeClr val="tx2"/>
                </a:solidFill>
              </a:rPr>
              <a:t>ordem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Pessoal</a:t>
            </a:r>
            <a:r>
              <a:rPr lang="en-US" b="1" dirty="0" smtClean="0">
                <a:solidFill>
                  <a:schemeClr val="tx2"/>
                </a:solidFill>
              </a:rPr>
              <a:t>. </a:t>
            </a:r>
            <a:endParaRPr lang="en-US" b="1" dirty="0">
              <a:solidFill>
                <a:schemeClr val="tx2"/>
              </a:solidFill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 dirty="0" err="1">
                <a:solidFill>
                  <a:schemeClr val="tx2"/>
                </a:solidFill>
              </a:rPr>
              <a:t>Informação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Sigilosa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ou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seja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submetida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temporariamente</a:t>
            </a:r>
            <a:r>
              <a:rPr lang="en-US" dirty="0" smtClean="0">
                <a:solidFill>
                  <a:schemeClr val="tx2"/>
                </a:solidFill>
              </a:rPr>
              <a:t> à </a:t>
            </a:r>
            <a:r>
              <a:rPr lang="en-US" dirty="0" err="1" smtClean="0">
                <a:solidFill>
                  <a:schemeClr val="tx2"/>
                </a:solidFill>
              </a:rPr>
              <a:t>restrição</a:t>
            </a:r>
            <a:r>
              <a:rPr lang="en-US" dirty="0" smtClean="0">
                <a:solidFill>
                  <a:schemeClr val="tx2"/>
                </a:solidFill>
              </a:rPr>
              <a:t> de </a:t>
            </a:r>
            <a:r>
              <a:rPr lang="en-US" dirty="0" err="1" smtClean="0">
                <a:solidFill>
                  <a:schemeClr val="tx2"/>
                </a:solidFill>
              </a:rPr>
              <a:t>acesso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3074" name="Picture 2" descr="Resultado de imagem para informação sigilo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31170"/>
            <a:ext cx="1152128" cy="85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763688" y="4484121"/>
            <a:ext cx="5286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EXCEÇÕES A REGRA DO ACESSO</a:t>
            </a:r>
            <a:endParaRPr lang="pt-B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4941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Modalidades de Acesso à Informação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208144" cy="4464496"/>
          </a:xfrm>
        </p:spPr>
        <p:txBody>
          <a:bodyPr/>
          <a:lstStyle/>
          <a:p>
            <a:r>
              <a:rPr lang="en-US" sz="2400" b="1" dirty="0" err="1" smtClean="0"/>
              <a:t>Transparência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Ativa</a:t>
            </a:r>
            <a:r>
              <a:rPr lang="en-US" sz="2400" b="1" dirty="0" smtClean="0"/>
              <a:t> </a:t>
            </a:r>
            <a:r>
              <a:rPr lang="en-US" sz="2400" dirty="0" smtClean="0"/>
              <a:t>que </a:t>
            </a:r>
            <a:r>
              <a:rPr lang="en-US" sz="2400" dirty="0" err="1" smtClean="0"/>
              <a:t>refere</a:t>
            </a:r>
            <a:r>
              <a:rPr lang="en-US" sz="2400" dirty="0" smtClean="0"/>
              <a:t>-se a </a:t>
            </a:r>
            <a:r>
              <a:rPr lang="en-US" sz="2400" dirty="0" err="1" smtClean="0"/>
              <a:t>divulgação</a:t>
            </a:r>
            <a:r>
              <a:rPr lang="en-US" sz="2400" dirty="0" smtClean="0"/>
              <a:t> </a:t>
            </a:r>
            <a:r>
              <a:rPr lang="en-US" sz="2400" dirty="0" err="1" smtClean="0"/>
              <a:t>proativa</a:t>
            </a:r>
            <a:r>
              <a:rPr lang="en-US" sz="2400" dirty="0" smtClean="0"/>
              <a:t> de </a:t>
            </a:r>
            <a:r>
              <a:rPr lang="en-US" sz="2400" dirty="0" err="1" smtClean="0"/>
              <a:t>informações</a:t>
            </a:r>
            <a:r>
              <a:rPr lang="en-US" sz="2400" dirty="0" smtClean="0"/>
              <a:t> </a:t>
            </a:r>
            <a:r>
              <a:rPr lang="pt-BR" sz="2400" dirty="0"/>
              <a:t>atendimento ao art. 8, § 1 da LAI combinado com o art. 48, inciso II da LRF</a:t>
            </a:r>
            <a:r>
              <a:rPr lang="en-US" sz="2400" dirty="0" smtClean="0"/>
              <a:t>,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meio</a:t>
            </a:r>
            <a:r>
              <a:rPr lang="en-US" sz="2400" dirty="0" smtClean="0"/>
              <a:t> do </a:t>
            </a:r>
            <a:r>
              <a:rPr lang="en-US" sz="2400" b="1" dirty="0" smtClean="0"/>
              <a:t>portal da </a:t>
            </a:r>
            <a:r>
              <a:rPr lang="en-US" sz="2400" b="1" dirty="0" err="1" smtClean="0"/>
              <a:t>transparência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b="1" dirty="0" err="1" smtClean="0"/>
              <a:t>Transparência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Passiva</a:t>
            </a:r>
            <a:r>
              <a:rPr lang="en-US" sz="2400" dirty="0" smtClean="0"/>
              <a:t> que </a:t>
            </a:r>
            <a:r>
              <a:rPr lang="en-US" sz="2400" dirty="0" err="1" smtClean="0"/>
              <a:t>refere</a:t>
            </a:r>
            <a:r>
              <a:rPr lang="en-US" sz="2400" dirty="0" smtClean="0"/>
              <a:t>-se a </a:t>
            </a:r>
            <a:r>
              <a:rPr lang="en-US" sz="2400" dirty="0" err="1" smtClean="0"/>
              <a:t>divulgação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informações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atendimento</a:t>
            </a:r>
            <a:r>
              <a:rPr lang="en-US" sz="2400" dirty="0" smtClean="0"/>
              <a:t> </a:t>
            </a:r>
            <a:r>
              <a:rPr lang="en-US" sz="2400" dirty="0" err="1" smtClean="0"/>
              <a:t>às</a:t>
            </a:r>
            <a:r>
              <a:rPr lang="en-US" sz="2400" dirty="0" smtClean="0"/>
              <a:t> </a:t>
            </a:r>
            <a:r>
              <a:rPr lang="en-US" sz="2400" dirty="0" err="1" smtClean="0"/>
              <a:t>solicitações</a:t>
            </a:r>
            <a:r>
              <a:rPr lang="en-US" sz="2400" dirty="0" smtClean="0"/>
              <a:t> da </a:t>
            </a:r>
            <a:r>
              <a:rPr lang="en-US" sz="2400" dirty="0" err="1" smtClean="0"/>
              <a:t>sociedade</a:t>
            </a:r>
            <a:r>
              <a:rPr lang="en-US" sz="2400" dirty="0" smtClean="0"/>
              <a:t>,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meio</a:t>
            </a:r>
            <a:r>
              <a:rPr lang="en-US" sz="2400" dirty="0" smtClean="0"/>
              <a:t> do </a:t>
            </a:r>
            <a:r>
              <a:rPr lang="en-US" sz="2400" b="1" dirty="0" smtClean="0"/>
              <a:t>SIC/e-SIC</a:t>
            </a:r>
            <a:r>
              <a:rPr lang="en-US" sz="2400" dirty="0" smtClean="0"/>
              <a:t>.</a:t>
            </a:r>
          </a:p>
          <a:p>
            <a:endParaRPr lang="pt-BR" sz="24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8213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Transparência Ativa </a:t>
            </a:r>
            <a:endParaRPr lang="pt-BR" b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752528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legislação</a:t>
            </a:r>
            <a:r>
              <a:rPr lang="en-US" dirty="0" smtClean="0"/>
              <a:t> </a:t>
            </a:r>
            <a:r>
              <a:rPr lang="en-US" dirty="0" err="1" smtClean="0"/>
              <a:t>prevê</a:t>
            </a:r>
            <a:r>
              <a:rPr lang="en-US" dirty="0" smtClean="0"/>
              <a:t> (art. 8 </a:t>
            </a:r>
            <a:r>
              <a:rPr lang="pt-BR" dirty="0" smtClean="0"/>
              <a:t>§ 2º) a </a:t>
            </a:r>
            <a:r>
              <a:rPr lang="pt-BR" b="1" dirty="0" smtClean="0"/>
              <a:t>obrigatoriedade</a:t>
            </a:r>
            <a:r>
              <a:rPr lang="pt-BR" dirty="0" smtClean="0"/>
              <a:t> da </a:t>
            </a:r>
            <a:r>
              <a:rPr lang="pt-BR" b="1" dirty="0" smtClean="0"/>
              <a:t>divulgação</a:t>
            </a:r>
            <a:r>
              <a:rPr lang="pt-BR" dirty="0" smtClean="0"/>
              <a:t> das </a:t>
            </a:r>
            <a:r>
              <a:rPr lang="pt-BR" b="1" dirty="0"/>
              <a:t>informações de interesse público </a:t>
            </a:r>
            <a:r>
              <a:rPr lang="pt-BR" dirty="0" smtClean="0"/>
              <a:t>em área</a:t>
            </a:r>
            <a:r>
              <a:rPr lang="pt-BR" b="1" dirty="0" smtClean="0"/>
              <a:t> </a:t>
            </a:r>
            <a:r>
              <a:rPr lang="pt-BR" dirty="0" smtClean="0"/>
              <a:t>específica</a:t>
            </a:r>
            <a:r>
              <a:rPr lang="pt-BR" b="1" dirty="0" smtClean="0"/>
              <a:t> nos sítios oficiais</a:t>
            </a:r>
            <a:r>
              <a:rPr lang="pt-BR" dirty="0" smtClean="0"/>
              <a:t>, </a:t>
            </a:r>
            <a:r>
              <a:rPr lang="pt-BR" dirty="0" smtClean="0">
                <a:solidFill>
                  <a:srgbClr val="FF0000"/>
                </a:solidFill>
              </a:rPr>
              <a:t>exceto os municípios com até 10 mil habitantes</a:t>
            </a:r>
            <a:r>
              <a:rPr lang="pt-BR" dirty="0" smtClean="0"/>
              <a:t>, mantida a obrigação da divulgação.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9606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Transparência Ativa </a:t>
            </a:r>
            <a:br>
              <a:rPr lang="pt-BR" dirty="0" smtClean="0"/>
            </a:br>
            <a:r>
              <a:rPr lang="pt-BR" sz="3200" b="0" dirty="0" smtClean="0"/>
              <a:t>O que divulgar via Transparência Ativa?</a:t>
            </a:r>
            <a:endParaRPr lang="pt-BR" b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7"/>
            <a:ext cx="8507288" cy="4752528"/>
          </a:xfrm>
        </p:spPr>
        <p:txBody>
          <a:bodyPr/>
          <a:lstStyle/>
          <a:p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órgãos</a:t>
            </a:r>
            <a:r>
              <a:rPr lang="en-US" sz="2400" dirty="0" smtClean="0"/>
              <a:t> </a:t>
            </a:r>
            <a:r>
              <a:rPr lang="en-US" sz="2400" dirty="0" err="1" smtClean="0"/>
              <a:t>deverão</a:t>
            </a:r>
            <a:r>
              <a:rPr lang="en-US" sz="2400" dirty="0" smtClean="0"/>
              <a:t> </a:t>
            </a:r>
            <a:r>
              <a:rPr lang="en-US" sz="2400" dirty="0" err="1" smtClean="0"/>
              <a:t>divulgar</a:t>
            </a:r>
            <a:r>
              <a:rPr lang="en-US" sz="2400" b="1" dirty="0" smtClean="0"/>
              <a:t> no </a:t>
            </a:r>
            <a:r>
              <a:rPr lang="en-US" sz="2400" b="1" dirty="0" err="1" smtClean="0"/>
              <a:t>mínimo</a:t>
            </a:r>
            <a:r>
              <a:rPr lang="pt-BR" sz="2400" dirty="0" smtClean="0"/>
              <a:t> (</a:t>
            </a:r>
            <a:r>
              <a:rPr lang="pt-BR" sz="2400" i="1" dirty="0"/>
              <a:t>art. 8, § </a:t>
            </a:r>
            <a:r>
              <a:rPr lang="pt-BR" sz="2400" i="1" dirty="0" smtClean="0"/>
              <a:t>1</a:t>
            </a:r>
            <a:r>
              <a:rPr lang="pt-BR" sz="2400" dirty="0" smtClean="0"/>
              <a:t>):</a:t>
            </a:r>
          </a:p>
          <a:p>
            <a:pPr lvl="1"/>
            <a:r>
              <a:rPr lang="pt-BR" sz="2200" dirty="0" smtClean="0"/>
              <a:t>Registro das competências e Estrutura </a:t>
            </a:r>
            <a:r>
              <a:rPr lang="pt-BR" sz="2200" dirty="0"/>
              <a:t>organizacional, </a:t>
            </a:r>
            <a:r>
              <a:rPr lang="pt-BR" sz="2200" dirty="0" smtClean="0"/>
              <a:t>endereços e telefones, horários </a:t>
            </a:r>
            <a:r>
              <a:rPr lang="pt-BR" sz="2200" dirty="0"/>
              <a:t>e locais de atendimento ao </a:t>
            </a:r>
            <a:r>
              <a:rPr lang="pt-BR" sz="2200" dirty="0" smtClean="0"/>
              <a:t>público;</a:t>
            </a:r>
            <a:endParaRPr lang="pt-BR" sz="2200" dirty="0"/>
          </a:p>
          <a:p>
            <a:pPr lvl="1"/>
            <a:r>
              <a:rPr lang="pt-BR" sz="2200" dirty="0" smtClean="0"/>
              <a:t>Repasses </a:t>
            </a:r>
            <a:r>
              <a:rPr lang="pt-BR" sz="2200" dirty="0"/>
              <a:t>e transferências de recursos </a:t>
            </a:r>
            <a:r>
              <a:rPr lang="pt-BR" sz="2200" dirty="0" smtClean="0"/>
              <a:t>financeiros;</a:t>
            </a:r>
          </a:p>
          <a:p>
            <a:pPr lvl="1"/>
            <a:r>
              <a:rPr lang="en-US" sz="2200" dirty="0" err="1" smtClean="0"/>
              <a:t>Registro</a:t>
            </a:r>
            <a:r>
              <a:rPr lang="en-US" sz="2200" dirty="0" smtClean="0"/>
              <a:t> das </a:t>
            </a:r>
            <a:r>
              <a:rPr lang="pt-BR" sz="2200" dirty="0" smtClean="0"/>
              <a:t>despesas; </a:t>
            </a:r>
            <a:endParaRPr lang="pt-BR" sz="2200" dirty="0"/>
          </a:p>
          <a:p>
            <a:pPr lvl="1"/>
            <a:r>
              <a:rPr lang="pt-BR" sz="2200" dirty="0"/>
              <a:t>Procedimentos </a:t>
            </a:r>
            <a:r>
              <a:rPr lang="pt-BR" sz="2200" dirty="0" smtClean="0"/>
              <a:t>licitatórios, editais </a:t>
            </a:r>
            <a:r>
              <a:rPr lang="pt-BR" sz="2200" dirty="0"/>
              <a:t>e contratos </a:t>
            </a:r>
            <a:r>
              <a:rPr lang="pt-BR" sz="2200" dirty="0" smtClean="0"/>
              <a:t>celebrados;</a:t>
            </a:r>
            <a:endParaRPr lang="pt-BR" sz="2200" dirty="0"/>
          </a:p>
          <a:p>
            <a:pPr lvl="1"/>
            <a:r>
              <a:rPr lang="en-US" sz="2200" dirty="0"/>
              <a:t>Dados </a:t>
            </a:r>
            <a:r>
              <a:rPr lang="en-US" sz="2200" dirty="0" err="1"/>
              <a:t>gerais</a:t>
            </a:r>
            <a:r>
              <a:rPr lang="en-US" sz="2200" dirty="0"/>
              <a:t> </a:t>
            </a:r>
            <a:r>
              <a:rPr lang="en-US" sz="2200" dirty="0" smtClean="0"/>
              <a:t>para o </a:t>
            </a:r>
            <a:r>
              <a:rPr lang="en-US" sz="2200" dirty="0" err="1" smtClean="0"/>
              <a:t>acompanhamento</a:t>
            </a:r>
            <a:r>
              <a:rPr lang="en-US" sz="2200" dirty="0" smtClean="0"/>
              <a:t> de </a:t>
            </a:r>
            <a:r>
              <a:rPr lang="en-US" sz="2200" dirty="0" err="1"/>
              <a:t>programas</a:t>
            </a:r>
            <a:r>
              <a:rPr lang="en-US" sz="2200" dirty="0"/>
              <a:t>, </a:t>
            </a:r>
            <a:r>
              <a:rPr lang="en-US" sz="2200" dirty="0" err="1"/>
              <a:t>ações</a:t>
            </a:r>
            <a:r>
              <a:rPr lang="en-US" sz="2200" dirty="0"/>
              <a:t>, </a:t>
            </a:r>
            <a:r>
              <a:rPr lang="en-US" sz="2200" dirty="0" err="1" smtClean="0"/>
              <a:t>projetos</a:t>
            </a:r>
            <a:r>
              <a:rPr lang="en-US" sz="2200" dirty="0" smtClean="0"/>
              <a:t> e </a:t>
            </a:r>
            <a:r>
              <a:rPr lang="en-US" sz="2200" dirty="0" err="1" smtClean="0"/>
              <a:t>obras</a:t>
            </a:r>
            <a:r>
              <a:rPr lang="en-US" sz="2200" dirty="0" smtClean="0"/>
              <a:t> de </a:t>
            </a:r>
            <a:r>
              <a:rPr lang="en-US" sz="2200" dirty="0" err="1" smtClean="0"/>
              <a:t>órgãos</a:t>
            </a:r>
            <a:r>
              <a:rPr lang="en-US" sz="2200" dirty="0" smtClean="0"/>
              <a:t>;</a:t>
            </a:r>
            <a:endParaRPr lang="pt-BR" sz="2200" dirty="0"/>
          </a:p>
          <a:p>
            <a:pPr lvl="1"/>
            <a:r>
              <a:rPr lang="pt-BR" sz="2200" dirty="0" smtClean="0"/>
              <a:t>Respostas a perguntas </a:t>
            </a:r>
            <a:r>
              <a:rPr lang="pt-BR" sz="2200" dirty="0"/>
              <a:t>mais frequentes da </a:t>
            </a:r>
            <a:r>
              <a:rPr lang="pt-BR" sz="2200" dirty="0" smtClean="0"/>
              <a:t>sociedade.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3803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pt-BR" dirty="0" smtClean="0"/>
              <a:t>Dados Abertos (</a:t>
            </a:r>
            <a:r>
              <a:rPr lang="pt-BR" i="1" dirty="0" smtClean="0"/>
              <a:t>art. 8</a:t>
            </a:r>
            <a:r>
              <a:rPr lang="pt-BR" i="1" baseline="30000" dirty="0" smtClean="0"/>
              <a:t>o</a:t>
            </a:r>
            <a:r>
              <a:rPr lang="pt-BR" i="1" dirty="0" smtClean="0"/>
              <a:t>, </a:t>
            </a:r>
            <a:r>
              <a:rPr lang="pt-BR" i="1" dirty="0"/>
              <a:t>§ </a:t>
            </a:r>
            <a:r>
              <a:rPr lang="pt-BR" i="1" dirty="0" smtClean="0"/>
              <a:t>3</a:t>
            </a:r>
            <a:r>
              <a:rPr lang="pt-BR" i="1" baseline="30000" dirty="0" smtClean="0"/>
              <a:t>º</a:t>
            </a:r>
            <a:r>
              <a:rPr lang="pt-BR" i="1" dirty="0" smtClean="0"/>
              <a:t>, inciso II</a:t>
            </a:r>
            <a:r>
              <a:rPr lang="pt-BR" dirty="0" smtClean="0"/>
              <a:t>)</a:t>
            </a:r>
            <a:endParaRPr lang="pt-BR" b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424936" cy="3339007"/>
          </a:xfrm>
        </p:spPr>
        <p:txBody>
          <a:bodyPr/>
          <a:lstStyle/>
          <a:p>
            <a:r>
              <a:rPr lang="pt-BR" sz="2400" dirty="0" smtClean="0"/>
              <a:t>São </a:t>
            </a:r>
            <a:r>
              <a:rPr lang="pt-BR" sz="2400" b="1" dirty="0"/>
              <a:t>dados que podem ser livremente utilizados, reutilizados e redistribuídos</a:t>
            </a:r>
            <a:r>
              <a:rPr lang="pt-BR" sz="2400" dirty="0"/>
              <a:t> por qualquer pessoa, estando sujeito a, no máximo, a exigência de creditar a sua autoria e compartilhar pela mesma licença</a:t>
            </a:r>
            <a:r>
              <a:rPr lang="pt-BR" sz="2400" dirty="0" smtClean="0"/>
              <a:t>. (</a:t>
            </a:r>
            <a:r>
              <a:rPr lang="pt-BR" sz="2400" i="1" dirty="0" smtClean="0"/>
              <a:t>Open </a:t>
            </a:r>
            <a:r>
              <a:rPr lang="pt-BR" sz="2400" i="1" dirty="0" err="1" smtClean="0"/>
              <a:t>Knowledge</a:t>
            </a:r>
            <a:r>
              <a:rPr lang="pt-BR" sz="2400" i="1" dirty="0" smtClean="0"/>
              <a:t> Foundation</a:t>
            </a:r>
            <a:r>
              <a:rPr lang="pt-BR" sz="2400" dirty="0" smtClean="0"/>
              <a:t>)</a:t>
            </a:r>
          </a:p>
          <a:p>
            <a:r>
              <a:rPr lang="en-US" sz="2400" dirty="0" smtClean="0"/>
              <a:t>Estes dados </a:t>
            </a:r>
            <a:r>
              <a:rPr lang="en-US" sz="2400" dirty="0" err="1" smtClean="0"/>
              <a:t>brutos</a:t>
            </a:r>
            <a:r>
              <a:rPr lang="en-US" sz="2400" dirty="0" smtClean="0"/>
              <a:t> </a:t>
            </a:r>
            <a:r>
              <a:rPr lang="en-US" sz="2400" dirty="0" err="1" smtClean="0"/>
              <a:t>são</a:t>
            </a:r>
            <a:r>
              <a:rPr lang="en-US" sz="2400" dirty="0" smtClean="0"/>
              <a:t> </a:t>
            </a:r>
            <a:r>
              <a:rPr lang="en-US" sz="2400" b="1" dirty="0" err="1" smtClean="0"/>
              <a:t>disponibilizados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formatos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abertos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não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proprietários</a:t>
            </a:r>
            <a:r>
              <a:rPr lang="en-US" sz="2400" b="1" dirty="0" smtClean="0"/>
              <a:t> (CSV, JSON, </a:t>
            </a:r>
            <a:r>
              <a:rPr lang="en-US" sz="2400" b="1" dirty="0" err="1" smtClean="0"/>
              <a:t>etc</a:t>
            </a:r>
            <a:r>
              <a:rPr lang="en-US" sz="2400" b="1" dirty="0" smtClean="0"/>
              <a:t>)</a:t>
            </a:r>
            <a:r>
              <a:rPr lang="en-US" sz="2400" dirty="0" smtClean="0"/>
              <a:t>, </a:t>
            </a:r>
            <a:r>
              <a:rPr lang="en-US" sz="2400" b="1" dirty="0" err="1" smtClean="0"/>
              <a:t>sem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restrições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uso</a:t>
            </a:r>
            <a:r>
              <a:rPr lang="en-US" sz="2400" dirty="0" smtClean="0"/>
              <a:t>, </a:t>
            </a:r>
            <a:r>
              <a:rPr lang="pt-BR" sz="2400" dirty="0"/>
              <a:t>de modo a facilitar a análise das </a:t>
            </a:r>
            <a:r>
              <a:rPr lang="pt-BR" sz="2400" dirty="0" smtClean="0"/>
              <a:t>informações por qualquer cidadão, </a:t>
            </a:r>
            <a:r>
              <a:rPr lang="pt-BR" sz="2400" b="1" dirty="0" smtClean="0"/>
              <a:t>incentivando o controle social</a:t>
            </a:r>
            <a:r>
              <a:rPr lang="pt-BR" sz="2400" dirty="0" smtClean="0"/>
              <a:t>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5434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Serviço de Informação ao Cidadão - SIC (</a:t>
            </a:r>
            <a:r>
              <a:rPr lang="pt-BR" i="1" dirty="0" smtClean="0"/>
              <a:t>art. 9</a:t>
            </a:r>
            <a:r>
              <a:rPr lang="pt-BR" i="1" baseline="30000" dirty="0" smtClean="0"/>
              <a:t>o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9883"/>
            <a:ext cx="8229600" cy="3813373"/>
          </a:xfrm>
        </p:spPr>
        <p:txBody>
          <a:bodyPr/>
          <a:lstStyle/>
          <a:p>
            <a:r>
              <a:rPr lang="pt-BR" dirty="0"/>
              <a:t>A LAI determinou que todos os órgãos e entidades públicas devem oferecer o serviço de </a:t>
            </a:r>
            <a:r>
              <a:rPr lang="pt-BR" dirty="0" smtClean="0"/>
              <a:t>informação ao informação (</a:t>
            </a:r>
            <a:r>
              <a:rPr lang="pt-BR" b="1" dirty="0" smtClean="0"/>
              <a:t>SIC)</a:t>
            </a:r>
            <a:r>
              <a:rPr lang="pt-BR" dirty="0" smtClean="0"/>
              <a:t> para</a:t>
            </a:r>
            <a:r>
              <a:rPr lang="pt-BR" dirty="0"/>
              <a:t>:</a:t>
            </a:r>
          </a:p>
          <a:p>
            <a:pPr lvl="1"/>
            <a:r>
              <a:rPr lang="pt-BR" b="1" dirty="0"/>
              <a:t>atender e orientar o público</a:t>
            </a:r>
            <a:r>
              <a:rPr lang="pt-BR" dirty="0"/>
              <a:t> quanto ao acesso a informações;</a:t>
            </a:r>
          </a:p>
          <a:p>
            <a:pPr lvl="1"/>
            <a:r>
              <a:rPr lang="pt-BR" b="1" dirty="0"/>
              <a:t>informar sobre a tramitação de documentos</a:t>
            </a:r>
            <a:r>
              <a:rPr lang="pt-BR" dirty="0"/>
              <a:t> nas suas respectivas unidades; </a:t>
            </a:r>
          </a:p>
          <a:p>
            <a:pPr lvl="1"/>
            <a:r>
              <a:rPr lang="pt-BR" b="1" dirty="0"/>
              <a:t>protocolizar</a:t>
            </a:r>
            <a:r>
              <a:rPr lang="pt-BR" dirty="0"/>
              <a:t> documentos e </a:t>
            </a:r>
            <a:r>
              <a:rPr lang="pt-BR" b="1" dirty="0"/>
              <a:t>requerimentos</a:t>
            </a:r>
            <a:r>
              <a:rPr lang="pt-BR" dirty="0"/>
              <a:t> de acesso a </a:t>
            </a:r>
            <a:r>
              <a:rPr lang="pt-BR" dirty="0" smtClean="0"/>
              <a:t>informações.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3811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Transparência Passiva (</a:t>
            </a:r>
            <a:r>
              <a:rPr lang="pt-BR" i="1" dirty="0" smtClean="0"/>
              <a:t>art. 10</a:t>
            </a:r>
            <a:r>
              <a:rPr lang="pt-BR" i="1" baseline="30000" dirty="0" smtClean="0"/>
              <a:t>o</a:t>
            </a:r>
            <a:r>
              <a:rPr lang="pt-BR" i="1" dirty="0" smtClean="0"/>
              <a:t> a 14</a:t>
            </a:r>
            <a:r>
              <a:rPr lang="pt-BR" i="1" baseline="30000" dirty="0" smtClean="0"/>
              <a:t>o</a:t>
            </a:r>
            <a:r>
              <a:rPr lang="pt-BR" dirty="0" smtClean="0"/>
              <a:t>) </a:t>
            </a:r>
            <a:br>
              <a:rPr lang="pt-BR" dirty="0" smtClean="0"/>
            </a:br>
            <a:r>
              <a:rPr lang="pt-BR" sz="3200" b="0" dirty="0" smtClean="0"/>
              <a:t>Pedido de Informação</a:t>
            </a:r>
            <a:endParaRPr lang="pt-BR" sz="3600" b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856" y="1772816"/>
            <a:ext cx="8229600" cy="4824536"/>
          </a:xfrm>
        </p:spPr>
        <p:txBody>
          <a:bodyPr/>
          <a:lstStyle/>
          <a:p>
            <a:r>
              <a:rPr lang="pt-BR" sz="2400" b="1" dirty="0"/>
              <a:t>Qualquer </a:t>
            </a:r>
            <a:r>
              <a:rPr lang="pt-BR" sz="2400" b="1" dirty="0" smtClean="0"/>
              <a:t>pessoa poderá </a:t>
            </a:r>
            <a:r>
              <a:rPr lang="pt-BR" sz="2400" b="1" dirty="0"/>
              <a:t>apresentar pedido de acesso a informações </a:t>
            </a:r>
            <a:r>
              <a:rPr lang="pt-BR" sz="2400" dirty="0"/>
              <a:t>aos órgãos e entidades públicas, </a:t>
            </a:r>
            <a:r>
              <a:rPr lang="pt-BR" sz="2400" b="1" dirty="0" smtClean="0"/>
              <a:t>pessoalmente </a:t>
            </a:r>
            <a:r>
              <a:rPr lang="pt-BR" sz="2400" dirty="0" smtClean="0"/>
              <a:t>(</a:t>
            </a:r>
            <a:r>
              <a:rPr lang="pt-BR" sz="2400" dirty="0" smtClean="0">
                <a:solidFill>
                  <a:srgbClr val="FF0000"/>
                </a:solidFill>
              </a:rPr>
              <a:t>SIC Físico</a:t>
            </a:r>
            <a:r>
              <a:rPr lang="pt-BR" sz="2400" dirty="0" smtClean="0"/>
              <a:t>) ou </a:t>
            </a:r>
            <a:r>
              <a:rPr lang="pt-BR" sz="2400" b="1" dirty="0" smtClean="0"/>
              <a:t>pela Internet </a:t>
            </a:r>
            <a:r>
              <a:rPr lang="pt-BR" sz="2400" dirty="0" smtClean="0"/>
              <a:t>(</a:t>
            </a:r>
            <a:r>
              <a:rPr lang="pt-BR" sz="2400" dirty="0" err="1" smtClean="0">
                <a:solidFill>
                  <a:srgbClr val="FF0000"/>
                </a:solidFill>
              </a:rPr>
              <a:t>e-SIC</a:t>
            </a:r>
            <a:r>
              <a:rPr lang="pt-BR" sz="2400" dirty="0" smtClean="0"/>
              <a:t>).</a:t>
            </a:r>
          </a:p>
          <a:p>
            <a:r>
              <a:rPr lang="pt-BR" sz="2400" dirty="0" smtClean="0"/>
              <a:t>A solicitação deve </a:t>
            </a:r>
            <a:r>
              <a:rPr lang="pt-BR" sz="2400" dirty="0"/>
              <a:t>conter a </a:t>
            </a:r>
            <a:r>
              <a:rPr lang="pt-BR" sz="2400" b="1" dirty="0"/>
              <a:t>identificação do requerente</a:t>
            </a:r>
            <a:r>
              <a:rPr lang="pt-BR" sz="2400" dirty="0"/>
              <a:t> e a especificação da informação </a:t>
            </a:r>
            <a:r>
              <a:rPr lang="pt-BR" sz="2400" dirty="0" smtClean="0"/>
              <a:t>requerida.</a:t>
            </a:r>
          </a:p>
          <a:p>
            <a:r>
              <a:rPr lang="en-US" sz="2400" dirty="0" smtClean="0"/>
              <a:t>O </a:t>
            </a:r>
            <a:r>
              <a:rPr lang="en-US" sz="2400" dirty="0" err="1" smtClean="0"/>
              <a:t>pedido</a:t>
            </a:r>
            <a:r>
              <a:rPr lang="en-US" sz="2400" dirty="0" smtClean="0"/>
              <a:t> </a:t>
            </a:r>
            <a:r>
              <a:rPr lang="en-US" sz="2400" b="1" dirty="0" err="1" smtClean="0"/>
              <a:t>não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precisa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motivado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O </a:t>
            </a:r>
            <a:r>
              <a:rPr lang="en-US" sz="2400" b="1" dirty="0" err="1" smtClean="0"/>
              <a:t>prazo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resposta</a:t>
            </a:r>
            <a:r>
              <a:rPr lang="en-US" sz="2400" b="1" dirty="0" smtClean="0"/>
              <a:t> é de 20 </a:t>
            </a:r>
            <a:r>
              <a:rPr lang="en-US" sz="2400" b="1" dirty="0" err="1" smtClean="0"/>
              <a:t>dias</a:t>
            </a:r>
            <a:r>
              <a:rPr lang="en-US" sz="2400" b="1" dirty="0" smtClean="0"/>
              <a:t> </a:t>
            </a:r>
            <a:r>
              <a:rPr lang="en-US" sz="2400" dirty="0" err="1" smtClean="0"/>
              <a:t>prorrogáveis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mais</a:t>
            </a:r>
            <a:r>
              <a:rPr lang="en-US" sz="2400" dirty="0" smtClean="0"/>
              <a:t> 10 </a:t>
            </a:r>
            <a:r>
              <a:rPr lang="en-US" sz="2400" dirty="0" err="1" smtClean="0"/>
              <a:t>dias</a:t>
            </a:r>
            <a:r>
              <a:rPr lang="en-US" sz="2400" dirty="0" smtClean="0"/>
              <a:t> </a:t>
            </a:r>
            <a:r>
              <a:rPr lang="en-US" sz="2400" dirty="0" err="1" smtClean="0"/>
              <a:t>mediante</a:t>
            </a:r>
            <a:r>
              <a:rPr lang="en-US" sz="2400" dirty="0" smtClean="0"/>
              <a:t> </a:t>
            </a:r>
            <a:r>
              <a:rPr lang="en-US" sz="2400" dirty="0" err="1" smtClean="0"/>
              <a:t>justificativa</a:t>
            </a:r>
            <a:r>
              <a:rPr lang="en-US" sz="2400" dirty="0" smtClean="0"/>
              <a:t>.</a:t>
            </a:r>
          </a:p>
          <a:p>
            <a:endParaRPr lang="pt-BR" sz="2400" dirty="0" smtClean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5410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Transparência Passiva (</a:t>
            </a:r>
            <a:r>
              <a:rPr lang="pt-BR" i="1" dirty="0" smtClean="0"/>
              <a:t>art. 10</a:t>
            </a:r>
            <a:r>
              <a:rPr lang="pt-BR" i="1" baseline="30000" dirty="0" smtClean="0"/>
              <a:t>o</a:t>
            </a:r>
            <a:r>
              <a:rPr lang="pt-BR" i="1" dirty="0" smtClean="0"/>
              <a:t> a 14</a:t>
            </a:r>
            <a:r>
              <a:rPr lang="pt-BR" i="1" baseline="30000" dirty="0" smtClean="0"/>
              <a:t>o</a:t>
            </a:r>
            <a:r>
              <a:rPr lang="pt-BR" dirty="0" smtClean="0"/>
              <a:t>) </a:t>
            </a:r>
            <a:br>
              <a:rPr lang="pt-BR" dirty="0" smtClean="0"/>
            </a:br>
            <a:r>
              <a:rPr lang="pt-BR" sz="3200" b="0" dirty="0" smtClean="0"/>
              <a:t>Pedido de Informação</a:t>
            </a:r>
            <a:endParaRPr lang="pt-BR" sz="3600" b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856" y="1772816"/>
            <a:ext cx="8229600" cy="4824536"/>
          </a:xfrm>
        </p:spPr>
        <p:txBody>
          <a:bodyPr/>
          <a:lstStyle/>
          <a:p>
            <a:r>
              <a:rPr lang="pt-BR" sz="2400" dirty="0"/>
              <a:t>A </a:t>
            </a:r>
            <a:r>
              <a:rPr lang="pt-BR" sz="2400" b="1" dirty="0"/>
              <a:t>disponibilização </a:t>
            </a:r>
            <a:r>
              <a:rPr lang="pt-BR" sz="2400" dirty="0"/>
              <a:t>da informação pode ser </a:t>
            </a:r>
            <a:r>
              <a:rPr lang="pt-BR" sz="2400" dirty="0" smtClean="0"/>
              <a:t>em </a:t>
            </a:r>
            <a:r>
              <a:rPr lang="pt-BR" sz="2400" b="1" dirty="0" smtClean="0"/>
              <a:t>meio digital</a:t>
            </a:r>
            <a:r>
              <a:rPr lang="pt-BR" sz="2400" dirty="0" smtClean="0"/>
              <a:t>, </a:t>
            </a:r>
            <a:r>
              <a:rPr lang="pt-BR" sz="2400" b="1" dirty="0" smtClean="0"/>
              <a:t>impresso </a:t>
            </a:r>
            <a:r>
              <a:rPr lang="pt-BR" sz="2400" dirty="0" smtClean="0"/>
              <a:t>ou qualquer </a:t>
            </a:r>
            <a:r>
              <a:rPr lang="pt-BR" sz="2400" b="1" dirty="0" smtClean="0"/>
              <a:t>outro meio </a:t>
            </a:r>
            <a:r>
              <a:rPr lang="pt-BR" sz="2400" dirty="0" smtClean="0"/>
              <a:t>de </a:t>
            </a:r>
            <a:r>
              <a:rPr lang="pt-BR" sz="2400" b="1" dirty="0" smtClean="0"/>
              <a:t>acesso universal</a:t>
            </a:r>
            <a:r>
              <a:rPr lang="pt-BR" sz="2400" dirty="0" smtClean="0"/>
              <a:t>. </a:t>
            </a:r>
            <a:r>
              <a:rPr lang="en-US" sz="2400" dirty="0"/>
              <a:t>(</a:t>
            </a:r>
            <a:r>
              <a:rPr lang="en-US" sz="2400" i="1" dirty="0"/>
              <a:t>art. 11</a:t>
            </a:r>
            <a:r>
              <a:rPr lang="en-US" sz="2400" i="1" baseline="30000" dirty="0"/>
              <a:t>o</a:t>
            </a:r>
            <a:r>
              <a:rPr lang="en-US" sz="2400" i="1" dirty="0"/>
              <a:t> § </a:t>
            </a:r>
            <a:r>
              <a:rPr lang="en-US" sz="2400" i="1" dirty="0" smtClean="0"/>
              <a:t>5 e 6) 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O </a:t>
            </a:r>
            <a:r>
              <a:rPr lang="en-US" sz="2400" b="1" dirty="0" err="1" smtClean="0">
                <a:solidFill>
                  <a:srgbClr val="FF0000"/>
                </a:solidFill>
              </a:rPr>
              <a:t>acesso</a:t>
            </a:r>
            <a:r>
              <a:rPr lang="en-US" sz="2400" b="1" dirty="0" smtClean="0">
                <a:solidFill>
                  <a:srgbClr val="FF0000"/>
                </a:solidFill>
              </a:rPr>
              <a:t> à </a:t>
            </a:r>
            <a:r>
              <a:rPr lang="en-US" sz="2400" b="1" dirty="0" err="1" smtClean="0">
                <a:solidFill>
                  <a:srgbClr val="FF0000"/>
                </a:solidFill>
              </a:rPr>
              <a:t>informação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poderá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ser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negada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por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>
                <a:solidFill>
                  <a:srgbClr val="FF0000"/>
                </a:solidFill>
              </a:rPr>
              <a:t>se tratar de </a:t>
            </a:r>
            <a:r>
              <a:rPr lang="pt-BR" sz="2400" dirty="0" smtClean="0">
                <a:solidFill>
                  <a:srgbClr val="FF0000"/>
                </a:solidFill>
              </a:rPr>
              <a:t>informação pessoal ou sigilosa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i="1" dirty="0" smtClean="0">
                <a:solidFill>
                  <a:srgbClr val="FF0000"/>
                </a:solidFill>
              </a:rPr>
              <a:t>art. 11</a:t>
            </a:r>
            <a:r>
              <a:rPr lang="en-US" sz="2400" i="1" baseline="30000" dirty="0" smtClean="0">
                <a:solidFill>
                  <a:srgbClr val="FF0000"/>
                </a:solidFill>
              </a:rPr>
              <a:t>o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§ 4</a:t>
            </a:r>
            <a:r>
              <a:rPr lang="en-US" sz="2400" i="1" baseline="30000" dirty="0">
                <a:solidFill>
                  <a:srgbClr val="FF0000"/>
                </a:solidFill>
              </a:rPr>
              <a:t>o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e art. 14</a:t>
            </a:r>
            <a:r>
              <a:rPr lang="en-US" sz="2400" i="1" baseline="30000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0000"/>
                </a:solidFill>
              </a:rPr>
              <a:t>).</a:t>
            </a:r>
          </a:p>
          <a:p>
            <a:r>
              <a:rPr lang="pt-BR" sz="2400" b="1" dirty="0"/>
              <a:t>Caso o órgão negue </a:t>
            </a:r>
            <a:r>
              <a:rPr lang="pt-BR" sz="2400" dirty="0"/>
              <a:t>o acesso à informação, </a:t>
            </a:r>
            <a:r>
              <a:rPr lang="pt-BR" sz="2400" b="1" dirty="0"/>
              <a:t>o requerente </a:t>
            </a:r>
            <a:r>
              <a:rPr lang="pt-BR" sz="2400" b="1" dirty="0" smtClean="0"/>
              <a:t>poderá </a:t>
            </a:r>
            <a:r>
              <a:rPr lang="pt-BR" sz="2400" b="1" dirty="0"/>
              <a:t>interpor recurso</a:t>
            </a:r>
            <a:r>
              <a:rPr lang="pt-BR" sz="2400" dirty="0"/>
              <a:t> </a:t>
            </a:r>
            <a:r>
              <a:rPr lang="pt-BR" sz="2400" b="1" dirty="0" smtClean="0"/>
              <a:t>em até 10 dias </a:t>
            </a:r>
            <a:r>
              <a:rPr lang="pt-BR" sz="2400" dirty="0" smtClean="0"/>
              <a:t>à </a:t>
            </a:r>
            <a:r>
              <a:rPr lang="pt-BR" sz="2400" dirty="0"/>
              <a:t>autoridade hierarquicamente </a:t>
            </a:r>
            <a:r>
              <a:rPr lang="pt-BR" sz="2400" dirty="0" smtClean="0"/>
              <a:t>superior e a outras instâncias superiores. </a:t>
            </a:r>
            <a:r>
              <a:rPr lang="en-US" sz="2400" dirty="0" smtClean="0"/>
              <a:t>(</a:t>
            </a:r>
            <a:r>
              <a:rPr lang="en-US" sz="2400" i="1" dirty="0" smtClean="0"/>
              <a:t>art. 15</a:t>
            </a:r>
            <a:r>
              <a:rPr lang="en-US" sz="2400" i="1" baseline="30000" dirty="0" smtClean="0"/>
              <a:t>o</a:t>
            </a:r>
            <a:r>
              <a:rPr lang="en-US" sz="2400" i="1" dirty="0" smtClean="0"/>
              <a:t>  a 20</a:t>
            </a:r>
            <a:r>
              <a:rPr lang="en-US" sz="2400" i="1" baseline="30000" dirty="0" smtClean="0"/>
              <a:t>o</a:t>
            </a:r>
            <a:r>
              <a:rPr lang="en-US" sz="2400" dirty="0" smtClean="0"/>
              <a:t>).</a:t>
            </a:r>
            <a:endParaRPr lang="pt-BR" sz="2400" dirty="0" smtClean="0"/>
          </a:p>
          <a:p>
            <a:endParaRPr lang="pt-BR" sz="2400" dirty="0" smtClean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4461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regulamentar a LAI nos municípios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84" y="1772816"/>
            <a:ext cx="8219256" cy="4752528"/>
          </a:xfrm>
        </p:spPr>
        <p:txBody>
          <a:bodyPr/>
          <a:lstStyle/>
          <a:p>
            <a:r>
              <a:rPr lang="en-US" sz="2400" dirty="0" smtClean="0"/>
              <a:t>O </a:t>
            </a:r>
            <a:r>
              <a:rPr lang="en-US" sz="2400" dirty="0" err="1" smtClean="0"/>
              <a:t>Poder</a:t>
            </a:r>
            <a:r>
              <a:rPr lang="en-US" sz="2400" dirty="0" smtClean="0"/>
              <a:t> </a:t>
            </a:r>
            <a:r>
              <a:rPr lang="en-US" sz="2400" dirty="0" err="1" smtClean="0"/>
              <a:t>executivo</a:t>
            </a:r>
            <a:r>
              <a:rPr lang="en-US" sz="2400" dirty="0" smtClean="0"/>
              <a:t> </a:t>
            </a:r>
            <a:r>
              <a:rPr lang="en-US" sz="2400" dirty="0" err="1" smtClean="0"/>
              <a:t>deverá</a:t>
            </a:r>
            <a:r>
              <a:rPr lang="en-US" sz="2400" dirty="0" smtClean="0"/>
              <a:t> </a:t>
            </a:r>
            <a:r>
              <a:rPr lang="en-US" sz="2400" dirty="0" err="1" smtClean="0"/>
              <a:t>regulamentar</a:t>
            </a:r>
            <a:r>
              <a:rPr lang="en-US" sz="2400" dirty="0" smtClean="0"/>
              <a:t> a Lei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âmbito</a:t>
            </a:r>
            <a:r>
              <a:rPr lang="en-US" sz="2400" dirty="0" smtClean="0"/>
              <a:t> local (Art 42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)</a:t>
            </a:r>
          </a:p>
          <a:p>
            <a:pPr lvl="1"/>
            <a:r>
              <a:rPr lang="en-US" sz="2200" dirty="0" err="1" smtClean="0"/>
              <a:t>Definir</a:t>
            </a:r>
            <a:r>
              <a:rPr lang="en-US" sz="2200" dirty="0" smtClean="0"/>
              <a:t> </a:t>
            </a:r>
            <a:r>
              <a:rPr lang="en-US" sz="2200" dirty="0" err="1" smtClean="0"/>
              <a:t>regras</a:t>
            </a:r>
            <a:r>
              <a:rPr lang="en-US" sz="2200" dirty="0" smtClean="0"/>
              <a:t> </a:t>
            </a:r>
            <a:r>
              <a:rPr lang="en-US" sz="2200" dirty="0" err="1" smtClean="0"/>
              <a:t>específicas</a:t>
            </a:r>
            <a:r>
              <a:rPr lang="en-US" sz="2200" dirty="0" smtClean="0"/>
              <a:t>, </a:t>
            </a:r>
            <a:r>
              <a:rPr lang="en-US" sz="2200" dirty="0" err="1" smtClean="0"/>
              <a:t>especialmente</a:t>
            </a:r>
            <a:r>
              <a:rPr lang="en-US" sz="2200" dirty="0" smtClean="0"/>
              <a:t> </a:t>
            </a:r>
            <a:r>
              <a:rPr lang="en-US" sz="2200" dirty="0" err="1" smtClean="0"/>
              <a:t>quanto</a:t>
            </a:r>
            <a:r>
              <a:rPr lang="en-US" sz="2200" dirty="0" smtClean="0"/>
              <a:t> </a:t>
            </a:r>
            <a:r>
              <a:rPr lang="en-US" sz="2200" dirty="0" err="1" smtClean="0"/>
              <a:t>ao</a:t>
            </a:r>
            <a:r>
              <a:rPr lang="en-US" sz="2200" dirty="0" smtClean="0"/>
              <a:t> SIC e a </a:t>
            </a:r>
            <a:r>
              <a:rPr lang="en-US" sz="2200" dirty="0" err="1" smtClean="0"/>
              <a:t>Interposição</a:t>
            </a:r>
            <a:r>
              <a:rPr lang="en-US" sz="2200" dirty="0" smtClean="0"/>
              <a:t> de </a:t>
            </a:r>
            <a:r>
              <a:rPr lang="en-US" sz="2200" dirty="0" err="1" smtClean="0"/>
              <a:t>Recursos</a:t>
            </a:r>
            <a:r>
              <a:rPr lang="en-US" sz="2200" dirty="0" smtClean="0"/>
              <a:t> (Art 45</a:t>
            </a:r>
            <a:r>
              <a:rPr lang="en-US" sz="2200" baseline="30000" dirty="0" smtClean="0"/>
              <a:t>o</a:t>
            </a:r>
            <a:r>
              <a:rPr lang="en-US" sz="2200" dirty="0" smtClean="0"/>
              <a:t>)</a:t>
            </a:r>
          </a:p>
          <a:p>
            <a:r>
              <a:rPr lang="en-US" sz="2400" dirty="0" err="1" smtClean="0"/>
              <a:t>Designar</a:t>
            </a:r>
            <a:r>
              <a:rPr lang="en-US" sz="2400" dirty="0" smtClean="0"/>
              <a:t>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autoridade</a:t>
            </a:r>
            <a:r>
              <a:rPr lang="en-US" sz="2400" dirty="0" smtClean="0"/>
              <a:t> </a:t>
            </a:r>
            <a:r>
              <a:rPr lang="en-US" sz="2400" dirty="0" err="1" smtClean="0"/>
              <a:t>responsável</a:t>
            </a:r>
            <a:r>
              <a:rPr lang="en-US" sz="2400" dirty="0" smtClean="0"/>
              <a:t> pela </a:t>
            </a:r>
            <a:r>
              <a:rPr lang="en-US" sz="2400" dirty="0" err="1" smtClean="0"/>
              <a:t>cumprimento</a:t>
            </a:r>
            <a:r>
              <a:rPr lang="en-US" sz="2400" dirty="0" smtClean="0"/>
              <a:t> da Lei (Art 40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)</a:t>
            </a:r>
          </a:p>
          <a:p>
            <a:endParaRPr lang="pt-BR" sz="2400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18</a:t>
            </a:fld>
            <a:endParaRPr lang="pt-BR" dirty="0"/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755576" y="4653136"/>
            <a:ext cx="7920880" cy="172819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400" b="1" dirty="0" smtClean="0">
                <a:solidFill>
                  <a:schemeClr val="bg1"/>
                </a:solidFill>
              </a:rPr>
              <a:t>SUGESTÃO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Utilizar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o </a:t>
            </a:r>
            <a:r>
              <a:rPr lang="en-US" sz="2400" b="1" dirty="0" err="1">
                <a:solidFill>
                  <a:schemeClr val="bg1"/>
                </a:solidFill>
              </a:rPr>
              <a:t>Programa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Brasil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Transparente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(http://www.cgu.gov.br/assuntos/transparencia-publica/brasil-transparente) </a:t>
            </a:r>
            <a:r>
              <a:rPr lang="en-US" sz="2400" dirty="0" smtClean="0">
                <a:solidFill>
                  <a:schemeClr val="bg1"/>
                </a:solidFill>
              </a:rPr>
              <a:t>que </a:t>
            </a:r>
            <a:r>
              <a:rPr lang="en-US" sz="2400" dirty="0" err="1" smtClean="0">
                <a:solidFill>
                  <a:schemeClr val="bg1"/>
                </a:solidFill>
              </a:rPr>
              <a:t>auxilia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Estados</a:t>
            </a:r>
            <a:r>
              <a:rPr lang="en-US" sz="2400" dirty="0">
                <a:solidFill>
                  <a:schemeClr val="bg1"/>
                </a:solidFill>
              </a:rPr>
              <a:t> e </a:t>
            </a:r>
            <a:r>
              <a:rPr lang="en-US" sz="2400" dirty="0" err="1">
                <a:solidFill>
                  <a:schemeClr val="bg1"/>
                </a:solidFill>
              </a:rPr>
              <a:t>Municipios</a:t>
            </a:r>
            <a:r>
              <a:rPr lang="en-US" sz="2400" dirty="0">
                <a:solidFill>
                  <a:schemeClr val="bg1"/>
                </a:solidFill>
              </a:rPr>
              <a:t> a </a:t>
            </a:r>
            <a:r>
              <a:rPr lang="en-US" sz="2400" dirty="0" err="1">
                <a:solidFill>
                  <a:schemeClr val="bg1"/>
                </a:solidFill>
              </a:rPr>
              <a:t>implementarem</a:t>
            </a:r>
            <a:r>
              <a:rPr lang="en-US" sz="2400" dirty="0">
                <a:solidFill>
                  <a:schemeClr val="bg1"/>
                </a:solidFill>
              </a:rPr>
              <a:t> a </a:t>
            </a:r>
            <a:r>
              <a:rPr lang="en-US" sz="2400" dirty="0" smtClean="0">
                <a:solidFill>
                  <a:schemeClr val="bg1"/>
                </a:solidFill>
              </a:rPr>
              <a:t>LAI.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738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Regulamentação da LAI (art. 45</a:t>
            </a:r>
            <a:r>
              <a:rPr lang="pt-BR" baseline="30000" dirty="0" smtClean="0"/>
              <a:t>o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8366" y="1844824"/>
            <a:ext cx="8327268" cy="3888432"/>
          </a:xfrm>
        </p:spPr>
        <p:txBody>
          <a:bodyPr/>
          <a:lstStyle/>
          <a:p>
            <a:r>
              <a:rPr lang="pt-BR" dirty="0" smtClean="0"/>
              <a:t>Cabe aos Estados, ao Distrito Federal e aos </a:t>
            </a:r>
            <a:r>
              <a:rPr lang="pt-BR" b="1" dirty="0" smtClean="0"/>
              <a:t>municípios, em legislação própria</a:t>
            </a:r>
            <a:r>
              <a:rPr lang="pt-BR" dirty="0" smtClean="0"/>
              <a:t>, obedecidas as normas gerais estabelecidas na LAI, definir regras específicas, especialmente:</a:t>
            </a:r>
          </a:p>
          <a:p>
            <a:pPr lvl="1"/>
            <a:r>
              <a:rPr lang="en-US" dirty="0" err="1" smtClean="0"/>
              <a:t>Criação</a:t>
            </a:r>
            <a:r>
              <a:rPr lang="en-US" dirty="0" smtClean="0"/>
              <a:t> e </a:t>
            </a:r>
            <a:r>
              <a:rPr lang="en-US" dirty="0" err="1" smtClean="0"/>
              <a:t>funcionamento</a:t>
            </a:r>
            <a:r>
              <a:rPr lang="en-US" dirty="0" smtClean="0"/>
              <a:t> do SIC;</a:t>
            </a:r>
          </a:p>
          <a:p>
            <a:pPr lvl="1"/>
            <a:r>
              <a:rPr lang="en-US" dirty="0" err="1" smtClean="0"/>
              <a:t>Procedimentos</a:t>
            </a:r>
            <a:r>
              <a:rPr lang="en-US" dirty="0" smtClean="0"/>
              <a:t> para </a:t>
            </a:r>
            <a:r>
              <a:rPr lang="en-US" dirty="0" err="1" smtClean="0"/>
              <a:t>interposição</a:t>
            </a:r>
            <a:r>
              <a:rPr lang="en-US" dirty="0" smtClean="0"/>
              <a:t> de </a:t>
            </a:r>
            <a:r>
              <a:rPr lang="en-US" dirty="0" err="1" smtClean="0"/>
              <a:t>Recurso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Classificação</a:t>
            </a:r>
            <a:r>
              <a:rPr lang="en-US" dirty="0" smtClean="0"/>
              <a:t> de </a:t>
            </a:r>
            <a:r>
              <a:rPr lang="en-US" dirty="0" err="1" smtClean="0"/>
              <a:t>informações</a:t>
            </a:r>
            <a:r>
              <a:rPr lang="en-US" dirty="0" smtClean="0"/>
              <a:t> </a:t>
            </a:r>
            <a:r>
              <a:rPr lang="en-US" dirty="0" err="1" smtClean="0"/>
              <a:t>sigilosas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Responsabilização</a:t>
            </a:r>
            <a:r>
              <a:rPr lang="en-US" dirty="0" smtClean="0"/>
              <a:t> de </a:t>
            </a:r>
            <a:r>
              <a:rPr lang="en-US" dirty="0" err="1" smtClean="0"/>
              <a:t>servidores</a:t>
            </a:r>
            <a:r>
              <a:rPr lang="en-US" dirty="0" smtClean="0"/>
              <a:t>.</a:t>
            </a:r>
            <a:endParaRPr lang="pt-BR" dirty="0"/>
          </a:p>
          <a:p>
            <a:endParaRPr lang="en-US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2774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200" dirty="0" smtClean="0"/>
              <a:t>Contexto Atual</a:t>
            </a:r>
          </a:p>
          <a:p>
            <a:r>
              <a:rPr lang="pt-BR" sz="2200" dirty="0" smtClean="0"/>
              <a:t>Lei </a:t>
            </a:r>
            <a:r>
              <a:rPr lang="pt-BR" sz="2200" dirty="0"/>
              <a:t>de Acesso à Informação</a:t>
            </a:r>
          </a:p>
          <a:p>
            <a:r>
              <a:rPr lang="en-US" sz="2200" dirty="0" smtClean="0"/>
              <a:t>Portal da </a:t>
            </a:r>
            <a:r>
              <a:rPr lang="en-US" sz="2200" dirty="0" err="1" smtClean="0"/>
              <a:t>Transparência</a:t>
            </a:r>
            <a:endParaRPr lang="en-US" sz="2200" dirty="0" smtClean="0"/>
          </a:p>
          <a:p>
            <a:r>
              <a:rPr lang="en-US" sz="2200" dirty="0" err="1" smtClean="0"/>
              <a:t>Considerações</a:t>
            </a:r>
            <a:r>
              <a:rPr lang="en-US" sz="2200" dirty="0" smtClean="0"/>
              <a:t> </a:t>
            </a:r>
            <a:r>
              <a:rPr lang="en-US" sz="2200" dirty="0" err="1" smtClean="0"/>
              <a:t>Finais</a:t>
            </a:r>
            <a:endParaRPr lang="en-US" sz="2200" dirty="0" smtClean="0"/>
          </a:p>
          <a:p>
            <a:pPr lvl="1"/>
            <a:endParaRPr lang="en-US" sz="2400" dirty="0" smtClean="0"/>
          </a:p>
          <a:p>
            <a:endParaRPr lang="en-US" sz="2400" dirty="0"/>
          </a:p>
          <a:p>
            <a:endParaRPr lang="pt-BR" sz="2400" dirty="0" smtClean="0"/>
          </a:p>
          <a:p>
            <a:endParaRPr lang="pt-BR" sz="240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3179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Recomendação para regulamentação da LAI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8366" y="1844824"/>
            <a:ext cx="8327268" cy="3460767"/>
          </a:xfrm>
        </p:spPr>
        <p:txBody>
          <a:bodyPr/>
          <a:lstStyle/>
          <a:p>
            <a:r>
              <a:rPr lang="pt-BR" dirty="0" smtClean="0"/>
              <a:t>Utilizar o </a:t>
            </a:r>
            <a:r>
              <a:rPr lang="pt-BR" b="1" dirty="0" smtClean="0"/>
              <a:t>Programa </a:t>
            </a:r>
            <a:r>
              <a:rPr lang="pt-BR" b="1" dirty="0"/>
              <a:t>Brasil Transparente </a:t>
            </a:r>
            <a:r>
              <a:rPr lang="pt-BR" dirty="0"/>
              <a:t>que auxilia os estados e munícipios a implementarem a LAI. Mais informações em </a:t>
            </a:r>
            <a:r>
              <a:rPr lang="pt-BR" i="1" u="sng" dirty="0"/>
              <a:t>http://www.cgu.gov.br/assuntos/transparencia-publica/brasil-transparente </a:t>
            </a:r>
          </a:p>
          <a:p>
            <a:endParaRPr lang="en-US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5108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Aplicação da LAI no RN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163"/>
            <a:ext cx="8219256" cy="4389437"/>
          </a:xfrm>
        </p:spPr>
        <p:txBody>
          <a:bodyPr/>
          <a:lstStyle/>
          <a:p>
            <a:r>
              <a:rPr lang="pt-BR" dirty="0"/>
              <a:t>Resultados obtidos na </a:t>
            </a:r>
            <a:r>
              <a:rPr lang="pt-BR" b="1" dirty="0" smtClean="0">
                <a:solidFill>
                  <a:srgbClr val="FF0000"/>
                </a:solidFill>
              </a:rPr>
              <a:t>1ª </a:t>
            </a:r>
            <a:r>
              <a:rPr lang="pt-BR" b="1" dirty="0">
                <a:solidFill>
                  <a:srgbClr val="FF0000"/>
                </a:solidFill>
              </a:rPr>
              <a:t>edição do </a:t>
            </a:r>
            <a:r>
              <a:rPr lang="pt-BR" b="1" dirty="0" smtClean="0">
                <a:solidFill>
                  <a:srgbClr val="FF0000"/>
                </a:solidFill>
              </a:rPr>
              <a:t>EBT </a:t>
            </a:r>
            <a:r>
              <a:rPr lang="pt-BR" dirty="0"/>
              <a:t>(primeiro semestre de 2015) realizada pela </a:t>
            </a:r>
            <a:r>
              <a:rPr lang="pt-BR" dirty="0" smtClean="0"/>
              <a:t>CGU</a:t>
            </a:r>
            <a:endParaRPr lang="pt-BR" dirty="0"/>
          </a:p>
          <a:p>
            <a:pPr lvl="1"/>
            <a:r>
              <a:rPr lang="en-US" b="1" dirty="0" smtClean="0"/>
              <a:t>13</a:t>
            </a:r>
            <a:r>
              <a:rPr lang="en-US" dirty="0" smtClean="0"/>
              <a:t> dos 15 </a:t>
            </a:r>
            <a:r>
              <a:rPr lang="en-US" b="1" dirty="0" err="1" smtClean="0"/>
              <a:t>municípios</a:t>
            </a:r>
            <a:r>
              <a:rPr lang="en-US" dirty="0" smtClean="0"/>
              <a:t> </a:t>
            </a:r>
            <a:r>
              <a:rPr lang="en-US" dirty="0" err="1" smtClean="0"/>
              <a:t>pesquisados</a:t>
            </a:r>
            <a:r>
              <a:rPr lang="en-US" dirty="0" smtClean="0"/>
              <a:t> no RN </a:t>
            </a:r>
            <a:r>
              <a:rPr lang="en-US" dirty="0" err="1" smtClean="0"/>
              <a:t>tiraram</a:t>
            </a:r>
            <a:r>
              <a:rPr lang="en-US" dirty="0" smtClean="0"/>
              <a:t> nota </a:t>
            </a:r>
            <a:r>
              <a:rPr lang="en-US" b="1" dirty="0" smtClean="0"/>
              <a:t>zero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 </a:t>
            </a:r>
            <a:r>
              <a:rPr lang="en-US" b="1" dirty="0" smtClean="0"/>
              <a:t>RN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tirou</a:t>
            </a:r>
            <a:r>
              <a:rPr lang="en-US" dirty="0" smtClean="0"/>
              <a:t> nota </a:t>
            </a:r>
            <a:r>
              <a:rPr lang="en-US" b="1" dirty="0" smtClean="0"/>
              <a:t>zero</a:t>
            </a:r>
            <a:r>
              <a:rPr lang="en-US" dirty="0"/>
              <a:t>.</a:t>
            </a:r>
            <a:endParaRPr lang="en-US" dirty="0" smtClean="0"/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município</a:t>
            </a:r>
            <a:r>
              <a:rPr lang="en-US" dirty="0" smtClean="0"/>
              <a:t> de </a:t>
            </a:r>
            <a:r>
              <a:rPr lang="en-US" b="1" dirty="0" smtClean="0"/>
              <a:t>Natal </a:t>
            </a:r>
            <a:r>
              <a:rPr lang="en-US" dirty="0" err="1" smtClean="0"/>
              <a:t>tirou</a:t>
            </a:r>
            <a:r>
              <a:rPr lang="en-US" dirty="0" smtClean="0"/>
              <a:t> nota </a:t>
            </a:r>
            <a:r>
              <a:rPr lang="en-US" b="1" dirty="0" smtClean="0"/>
              <a:t>7,64 </a:t>
            </a:r>
            <a:r>
              <a:rPr lang="en-US" dirty="0" smtClean="0"/>
              <a:t>e </a:t>
            </a:r>
            <a:r>
              <a:rPr lang="en-US" dirty="0" err="1" smtClean="0"/>
              <a:t>ficou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12</a:t>
            </a:r>
            <a:r>
              <a:rPr lang="en-US" baseline="30000" dirty="0" smtClean="0"/>
              <a:t>o</a:t>
            </a:r>
            <a:r>
              <a:rPr lang="en-US" dirty="0" smtClean="0"/>
              <a:t> entre as </a:t>
            </a:r>
            <a:r>
              <a:rPr lang="en-US" dirty="0" err="1" smtClean="0"/>
              <a:t>capitais</a:t>
            </a:r>
            <a:r>
              <a:rPr lang="en-US" dirty="0" smtClean="0"/>
              <a:t> </a:t>
            </a:r>
            <a:r>
              <a:rPr lang="en-US" dirty="0" err="1" smtClean="0"/>
              <a:t>brasileiras</a:t>
            </a:r>
            <a:r>
              <a:rPr lang="en-US" dirty="0" smtClean="0"/>
              <a:t>.</a:t>
            </a:r>
          </a:p>
          <a:p>
            <a:endParaRPr lang="pt-BR" sz="2500" b="1" dirty="0" smtClean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4136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da Aplicação da </a:t>
            </a:r>
            <a:r>
              <a:rPr lang="pt-BR" dirty="0" smtClean="0"/>
              <a:t>LAI no RN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043" y="1844824"/>
            <a:ext cx="8218488" cy="3292078"/>
          </a:xfrm>
        </p:spPr>
        <p:txBody>
          <a:bodyPr/>
          <a:lstStyle/>
          <a:p>
            <a:r>
              <a:rPr lang="pt-BR" dirty="0" smtClean="0"/>
              <a:t>Resultados </a:t>
            </a:r>
            <a:r>
              <a:rPr lang="pt-BR" dirty="0"/>
              <a:t>obtidos na </a:t>
            </a:r>
            <a:r>
              <a:rPr lang="pt-BR" b="1" dirty="0">
                <a:solidFill>
                  <a:srgbClr val="FF0000"/>
                </a:solidFill>
              </a:rPr>
              <a:t>2ª edição do </a:t>
            </a:r>
            <a:r>
              <a:rPr lang="pt-BR" b="1" dirty="0" smtClean="0">
                <a:solidFill>
                  <a:srgbClr val="FF0000"/>
                </a:solidFill>
              </a:rPr>
              <a:t>EBT </a:t>
            </a:r>
            <a:r>
              <a:rPr lang="pt-BR" dirty="0"/>
              <a:t>(segundo semestre de 2105) realizada pela CGU</a:t>
            </a:r>
          </a:p>
          <a:p>
            <a:pPr lvl="1"/>
            <a:r>
              <a:rPr lang="en-US" b="1" dirty="0" smtClean="0"/>
              <a:t>46</a:t>
            </a:r>
            <a:r>
              <a:rPr lang="en-US" dirty="0" smtClean="0"/>
              <a:t> </a:t>
            </a:r>
            <a:r>
              <a:rPr lang="en-US" dirty="0"/>
              <a:t>dos 61 </a:t>
            </a:r>
            <a:r>
              <a:rPr lang="en-US" b="1" dirty="0" err="1"/>
              <a:t>municípios</a:t>
            </a:r>
            <a:r>
              <a:rPr lang="en-US" dirty="0"/>
              <a:t> </a:t>
            </a:r>
            <a:r>
              <a:rPr lang="en-US" dirty="0" err="1"/>
              <a:t>pesquisados</a:t>
            </a:r>
            <a:r>
              <a:rPr lang="en-US" dirty="0"/>
              <a:t> no RN </a:t>
            </a:r>
            <a:r>
              <a:rPr lang="en-US" dirty="0" err="1"/>
              <a:t>tiraram</a:t>
            </a:r>
            <a:r>
              <a:rPr lang="en-US" dirty="0"/>
              <a:t> nota </a:t>
            </a:r>
            <a:r>
              <a:rPr lang="en-US" b="1" dirty="0"/>
              <a:t>zero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 </a:t>
            </a:r>
            <a:r>
              <a:rPr lang="en-US" dirty="0" err="1"/>
              <a:t>município</a:t>
            </a:r>
            <a:r>
              <a:rPr lang="en-US" dirty="0"/>
              <a:t> de </a:t>
            </a:r>
            <a:r>
              <a:rPr lang="en-US" b="1" dirty="0"/>
              <a:t>Natal </a:t>
            </a:r>
            <a:r>
              <a:rPr lang="en-US" dirty="0"/>
              <a:t>que </a:t>
            </a:r>
            <a:r>
              <a:rPr lang="en-US" dirty="0" err="1"/>
              <a:t>tirou</a:t>
            </a:r>
            <a:r>
              <a:rPr lang="en-US" dirty="0"/>
              <a:t> nota </a:t>
            </a:r>
            <a:r>
              <a:rPr lang="en-US" b="1" dirty="0"/>
              <a:t>7,36 </a:t>
            </a:r>
            <a:r>
              <a:rPr lang="en-US" dirty="0" err="1"/>
              <a:t>foi</a:t>
            </a:r>
            <a:r>
              <a:rPr lang="en-US" dirty="0"/>
              <a:t> o </a:t>
            </a:r>
            <a:r>
              <a:rPr lang="en-US" dirty="0" err="1"/>
              <a:t>único</a:t>
            </a:r>
            <a:r>
              <a:rPr lang="en-US" dirty="0"/>
              <a:t> </a:t>
            </a:r>
            <a:r>
              <a:rPr lang="en-US" dirty="0" err="1"/>
              <a:t>município</a:t>
            </a:r>
            <a:r>
              <a:rPr lang="en-US" dirty="0"/>
              <a:t> do RN com nota </a:t>
            </a:r>
            <a:r>
              <a:rPr lang="en-US" dirty="0" err="1"/>
              <a:t>acima</a:t>
            </a:r>
            <a:r>
              <a:rPr lang="en-US" dirty="0"/>
              <a:t> de 7,0.</a:t>
            </a:r>
          </a:p>
          <a:p>
            <a:pPr lvl="1"/>
            <a:r>
              <a:rPr lang="en-US" dirty="0"/>
              <a:t>O </a:t>
            </a:r>
            <a:r>
              <a:rPr lang="en-US" b="1" dirty="0" smtClean="0"/>
              <a:t>RN</a:t>
            </a:r>
            <a:r>
              <a:rPr lang="en-US" dirty="0" smtClean="0"/>
              <a:t> </a:t>
            </a:r>
            <a:r>
              <a:rPr lang="en-US" dirty="0" err="1" smtClean="0"/>
              <a:t>subiu</a:t>
            </a:r>
            <a:r>
              <a:rPr lang="en-US" dirty="0" smtClean="0"/>
              <a:t> </a:t>
            </a:r>
            <a:r>
              <a:rPr lang="en-US" dirty="0"/>
              <a:t>de zero (1</a:t>
            </a:r>
            <a:r>
              <a:rPr lang="en-US" baseline="30000" dirty="0"/>
              <a:t>a</a:t>
            </a:r>
            <a:r>
              <a:rPr lang="en-US" dirty="0"/>
              <a:t> </a:t>
            </a:r>
            <a:r>
              <a:rPr lang="en-US" dirty="0" err="1"/>
              <a:t>edição</a:t>
            </a:r>
            <a:r>
              <a:rPr lang="en-US" dirty="0" smtClean="0"/>
              <a:t>) para </a:t>
            </a:r>
            <a:r>
              <a:rPr lang="en-US" b="1" dirty="0"/>
              <a:t>8,19</a:t>
            </a:r>
            <a:r>
              <a:rPr lang="en-US" dirty="0"/>
              <a:t>.</a:t>
            </a:r>
          </a:p>
          <a:p>
            <a:endParaRPr lang="pt-BR" sz="1875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4865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55576" y="3291061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Portal da </a:t>
            </a:r>
            <a:r>
              <a:rPr lang="en-US" dirty="0" err="1" smtClean="0"/>
              <a:t>transparência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23</a:t>
            </a:fld>
            <a:endParaRPr lang="pt-BR" dirty="0"/>
          </a:p>
        </p:txBody>
      </p:sp>
      <p:pic>
        <p:nvPicPr>
          <p:cNvPr id="1026" name="Picture 2" descr="Resultado de imagem para transparência na gestão públ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946" y="1751706"/>
            <a:ext cx="2519660" cy="153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427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507288" cy="1143000"/>
          </a:xfrm>
        </p:spPr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043" y="1844824"/>
            <a:ext cx="8218488" cy="3292078"/>
          </a:xfrm>
        </p:spPr>
        <p:txBody>
          <a:bodyPr/>
          <a:lstStyle/>
          <a:p>
            <a:r>
              <a:rPr lang="pt-BR" dirty="0" smtClean="0"/>
              <a:t>Aumentar </a:t>
            </a:r>
            <a:r>
              <a:rPr lang="pt-BR" dirty="0"/>
              <a:t>a transparência da gestão pública, permitindo que o cidadão acompanhe como o dinheiro público está sendo utilizado e ajude a fiscalizar</a:t>
            </a:r>
            <a:r>
              <a:rPr lang="pt-BR" dirty="0" smtClean="0"/>
              <a:t>.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937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pt-BR" sz="1875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4949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Transparência na Legislação Brasileira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0794-E642-49CF-978C-4AE89FC149EF}" type="slidenum">
              <a:rPr lang="pt-BR" smtClean="0"/>
              <a:pPr/>
              <a:t>25</a:t>
            </a:fld>
            <a:endParaRPr lang="pt-BR" dirty="0"/>
          </a:p>
        </p:txBody>
      </p:sp>
      <p:graphicFrame>
        <p:nvGraphicFramePr>
          <p:cNvPr id="16" name="Espaço Reservado para Conteúdo 1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66745121"/>
              </p:ext>
            </p:extLst>
          </p:nvPr>
        </p:nvGraphicFramePr>
        <p:xfrm>
          <a:off x="457200" y="1935163"/>
          <a:ext cx="8218488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776"/>
                <a:gridCol w="43197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Legislação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Dispositivos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Transparência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Lei 12.537/2011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Regulamenta</a:t>
                      </a:r>
                      <a:r>
                        <a:rPr lang="en-US" baseline="0" dirty="0" smtClean="0"/>
                        <a:t> o </a:t>
                      </a:r>
                      <a:r>
                        <a:rPr lang="en-US" baseline="0" dirty="0" err="1" smtClean="0"/>
                        <a:t>acesso</a:t>
                      </a:r>
                      <a:r>
                        <a:rPr lang="en-US" baseline="0" dirty="0" smtClean="0"/>
                        <a:t> à </a:t>
                      </a:r>
                      <a:r>
                        <a:rPr lang="en-US" baseline="0" dirty="0" err="1" smtClean="0"/>
                        <a:t>informações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Lei </a:t>
                      </a:r>
                      <a:r>
                        <a:rPr lang="en-US" dirty="0" err="1" smtClean="0"/>
                        <a:t>Complementar</a:t>
                      </a:r>
                      <a:r>
                        <a:rPr lang="en-US" baseline="0" dirty="0" smtClean="0"/>
                        <a:t> 101/2000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Estabelece normas de finanças públicas voltadas para a responsabilidade na gestão fiscal e dá outras providências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Lei </a:t>
                      </a:r>
                      <a:r>
                        <a:rPr lang="en-US" dirty="0" err="1" smtClean="0"/>
                        <a:t>Complementar</a:t>
                      </a:r>
                      <a:r>
                        <a:rPr lang="en-US" baseline="0" dirty="0" smtClean="0"/>
                        <a:t> 131/2000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Estabelece normas de finanças públicas voltadas para a responsabilidade na gestão fiscal e dá outras providências, a fim de determinar a disponibilização, em tempo real, de informações pormenorizadas sobre a execução orçamentária e financeira 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223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Transparência na Legislação Brasileira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50794-E642-49CF-978C-4AE89FC149EF}" type="slidenum">
              <a:rPr lang="pt-BR" smtClean="0"/>
              <a:pPr/>
              <a:t>26</a:t>
            </a:fld>
            <a:endParaRPr lang="pt-BR" dirty="0"/>
          </a:p>
        </p:txBody>
      </p:sp>
      <p:graphicFrame>
        <p:nvGraphicFramePr>
          <p:cNvPr id="16" name="Espaço Reservado para Conteúdo 1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00772748"/>
              </p:ext>
            </p:extLst>
          </p:nvPr>
        </p:nvGraphicFramePr>
        <p:xfrm>
          <a:off x="457200" y="1935163"/>
          <a:ext cx="8218488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776"/>
                <a:gridCol w="43197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Legislação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Dispositivos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Transparência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Decreto</a:t>
                      </a:r>
                      <a:r>
                        <a:rPr lang="en-US" dirty="0" smtClean="0"/>
                        <a:t> 7185/2010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Dispõe sobre o padrão mínimo de qualidade do sistema integrado de administração financeira e controle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Resolução</a:t>
                      </a:r>
                      <a:r>
                        <a:rPr lang="en-US" dirty="0" smtClean="0"/>
                        <a:t> TCE/RN</a:t>
                      </a:r>
                      <a:r>
                        <a:rPr lang="en-US" baseline="0" dirty="0" smtClean="0"/>
                        <a:t> 11/2016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Regulamenta os modos de organização, composição e elaboração de documentos, procedimentos e demonstrativos previstos na Lei de Responsabilidade Fiscal e estabelece formas e prazos para sua apresentação ao Tribunal de Contas 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705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507288" cy="1143000"/>
          </a:xfrm>
        </p:spPr>
        <p:txBody>
          <a:bodyPr/>
          <a:lstStyle/>
          <a:p>
            <a:r>
              <a:rPr lang="pt-BR" dirty="0" smtClean="0"/>
              <a:t>Requisitos dos Portais da Transparência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043" y="1844824"/>
            <a:ext cx="8218488" cy="3292078"/>
          </a:xfrm>
        </p:spPr>
        <p:txBody>
          <a:bodyPr/>
          <a:lstStyle/>
          <a:p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b="1" dirty="0" err="1" smtClean="0"/>
              <a:t>requisitos</a:t>
            </a:r>
            <a:r>
              <a:rPr lang="en-US" b="1" dirty="0" smtClean="0"/>
              <a:t> </a:t>
            </a:r>
            <a:r>
              <a:rPr lang="en-US" b="1" dirty="0" err="1" smtClean="0"/>
              <a:t>obrigatórios</a:t>
            </a:r>
            <a:r>
              <a:rPr lang="en-US" b="1" dirty="0"/>
              <a:t> e </a:t>
            </a:r>
            <a:r>
              <a:rPr lang="en-US" b="1" dirty="0" err="1"/>
              <a:t>desejáveis</a:t>
            </a:r>
            <a:r>
              <a:rPr lang="en-US" b="1" dirty="0"/>
              <a:t> </a:t>
            </a:r>
            <a:r>
              <a:rPr lang="en-US" dirty="0" smtClean="0"/>
              <a:t>que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considerados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implementação</a:t>
            </a:r>
            <a:r>
              <a:rPr lang="en-US" dirty="0" smtClean="0"/>
              <a:t> dos </a:t>
            </a:r>
            <a:r>
              <a:rPr lang="en-US" dirty="0" err="1" smtClean="0"/>
              <a:t>portais</a:t>
            </a:r>
            <a:r>
              <a:rPr lang="en-US" dirty="0" smtClean="0"/>
              <a:t> da </a:t>
            </a:r>
            <a:r>
              <a:rPr lang="en-US" dirty="0" err="1" smtClean="0"/>
              <a:t>transparência</a:t>
            </a:r>
            <a:r>
              <a:rPr lang="en-US" dirty="0" smtClean="0"/>
              <a:t>, </a:t>
            </a:r>
            <a:r>
              <a:rPr lang="en-US" b="1" dirty="0" smtClean="0"/>
              <a:t>a luz da LC 131/2009</a:t>
            </a:r>
            <a:r>
              <a:rPr lang="en-US" dirty="0" smtClean="0"/>
              <a:t>,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dividido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2 </a:t>
            </a:r>
            <a:r>
              <a:rPr lang="en-US" dirty="0" err="1" smtClean="0"/>
              <a:t>temas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sitio</a:t>
            </a:r>
            <a:r>
              <a:rPr lang="en-US" dirty="0" smtClean="0"/>
              <a:t> </a:t>
            </a:r>
            <a:r>
              <a:rPr lang="en-US" dirty="0" err="1" smtClean="0"/>
              <a:t>eletrônico</a:t>
            </a:r>
            <a:endParaRPr lang="en-US" dirty="0" smtClean="0"/>
          </a:p>
          <a:p>
            <a:pPr lvl="1"/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conteúdo</a:t>
            </a:r>
            <a:endParaRPr lang="en-US" dirty="0"/>
          </a:p>
          <a:p>
            <a:pPr lvl="1"/>
            <a:endParaRPr lang="en-US" dirty="0" smtClean="0"/>
          </a:p>
          <a:p>
            <a:pPr marL="393700" lvl="1" indent="0">
              <a:buNone/>
            </a:pPr>
            <a:endParaRPr lang="en-US" sz="1400" b="1" i="1" dirty="0" smtClean="0"/>
          </a:p>
          <a:p>
            <a:pPr marL="393700" lvl="1" indent="0">
              <a:buNone/>
            </a:pPr>
            <a:endParaRPr lang="en-US" sz="1400" b="1" i="1" dirty="0"/>
          </a:p>
          <a:p>
            <a:pPr marL="393700" lvl="1" indent="0">
              <a:buNone/>
            </a:pPr>
            <a:r>
              <a:rPr lang="en-US" sz="1400" b="1" i="1" dirty="0" smtClean="0"/>
              <a:t>Fonte</a:t>
            </a:r>
            <a:r>
              <a:rPr lang="en-US" sz="1400" i="1" dirty="0" smtClean="0"/>
              <a:t>: Guia de </a:t>
            </a:r>
            <a:r>
              <a:rPr lang="en-US" sz="1400" i="1" dirty="0" err="1" smtClean="0"/>
              <a:t>implantação</a:t>
            </a:r>
            <a:r>
              <a:rPr lang="en-US" sz="1400" i="1" dirty="0" smtClean="0"/>
              <a:t> de Portal da </a:t>
            </a:r>
            <a:r>
              <a:rPr lang="en-US" sz="1400" i="1" dirty="0" err="1" smtClean="0"/>
              <a:t>Transparência</a:t>
            </a:r>
            <a:r>
              <a:rPr lang="en-US" sz="1400" i="1" dirty="0" smtClean="0"/>
              <a:t>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937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pt-BR" sz="1875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1712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o sítio eletrônico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28</a:t>
            </a:fld>
            <a:endParaRPr lang="pt-BR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14282" y="1714488"/>
          <a:ext cx="8572560" cy="4259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3000396"/>
                <a:gridCol w="1805330"/>
                <a:gridCol w="1766570"/>
              </a:tblGrid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Assunto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Orientação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Referência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Cumprimento</a:t>
                      </a:r>
                      <a:endParaRPr lang="pt-BR" sz="1600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Nome do domínio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 </a:t>
                      </a:r>
                      <a:r>
                        <a:rPr lang="pt-BR" sz="1600" dirty="0" err="1" smtClean="0"/>
                        <a:t>dominio</a:t>
                      </a:r>
                      <a:r>
                        <a:rPr lang="pt-BR" sz="1600" dirty="0" smtClean="0"/>
                        <a:t> deve seguir o padrão </a:t>
                      </a:r>
                      <a:r>
                        <a:rPr lang="pt-BR" sz="1600" b="1" dirty="0" err="1" smtClean="0"/>
                        <a:t>municipio</a:t>
                      </a:r>
                      <a:r>
                        <a:rPr lang="pt-BR" sz="1600" b="1" dirty="0" smtClean="0"/>
                        <a:t>.</a:t>
                      </a:r>
                      <a:r>
                        <a:rPr lang="pt-BR" sz="1600" b="1" dirty="0" err="1" smtClean="0"/>
                        <a:t>uf</a:t>
                      </a:r>
                      <a:r>
                        <a:rPr lang="pt-BR" sz="1600" b="1" dirty="0" smtClean="0"/>
                        <a:t>.</a:t>
                      </a:r>
                      <a:r>
                        <a:rPr lang="pt-BR" sz="1600" b="1" dirty="0" err="1" smtClean="0"/>
                        <a:t>gov.br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Resolução CGI.</a:t>
                      </a:r>
                      <a:r>
                        <a:rPr lang="pt-BR" sz="1600" dirty="0" err="1" smtClean="0"/>
                        <a:t>br</a:t>
                      </a:r>
                      <a:r>
                        <a:rPr lang="pt-BR" sz="1600" dirty="0" smtClean="0"/>
                        <a:t>/RES/2008/008/P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FF0000"/>
                          </a:solidFill>
                        </a:rPr>
                        <a:t>Obrigatório</a:t>
                      </a:r>
                      <a:endParaRPr lang="pt-B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Registro no www.contaspublicas.gov.br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Detalhes em www.contaspublicas.gov.br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Lei</a:t>
                      </a:r>
                      <a:r>
                        <a:rPr lang="pt-BR" sz="1600" baseline="0" dirty="0" smtClean="0"/>
                        <a:t> nº 9.755/98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FF0000"/>
                          </a:solidFill>
                        </a:rPr>
                        <a:t>Obrigatório</a:t>
                      </a:r>
                      <a:endParaRPr lang="pt-B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Ferramenta de busca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 sítio deve conter ferramenta de pesquisa de conteúdo que permita o acesso à informação de forma objetiva, transparente, clara e em linguagem de fácil compreensão. SEO)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Lei nº 12.527/2011 (Art. 8º, §3º, Inc. I)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Recomendável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82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o sítio eletrônico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29</a:t>
            </a:fld>
            <a:endParaRPr lang="pt-BR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14282" y="1714488"/>
          <a:ext cx="8572560" cy="4015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3000396"/>
                <a:gridCol w="1733322"/>
                <a:gridCol w="1838578"/>
              </a:tblGrid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Assunto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Orientação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Referência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Cumprimento</a:t>
                      </a:r>
                      <a:endParaRPr lang="pt-BR" sz="1600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Seção “Fale Conosco”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Recomenda-se informar e-mail e número de telefone para contatos.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Lei nº 12.527/2011 (Art. 8º, §3º, Inc. VII)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Recomendável</a:t>
                      </a:r>
                      <a:endParaRPr lang="pt-BR" sz="1600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Seção “Perguntas mais </a:t>
                      </a:r>
                      <a:r>
                        <a:rPr lang="pt-BR" sz="1600" dirty="0" err="1" smtClean="0"/>
                        <a:t>frequentes</a:t>
                      </a:r>
                      <a:r>
                        <a:rPr lang="pt-BR" sz="1600" dirty="0" smtClean="0"/>
                        <a:t>”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 sítio deve ter uma seção de “Perguntas mais </a:t>
                      </a:r>
                      <a:r>
                        <a:rPr lang="pt-BR" sz="1600" dirty="0" err="1" smtClean="0"/>
                        <a:t>frequentes</a:t>
                      </a:r>
                      <a:r>
                        <a:rPr lang="pt-BR" sz="1600" dirty="0" smtClean="0"/>
                        <a:t>”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Lei nº 12.527/2011 (Art. 8º, §1º, Inc. VI)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Recomendável</a:t>
                      </a:r>
                      <a:endParaRPr lang="pt-BR" sz="1600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Acesso livre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Não pode haver exigências de cadastramento de usuários ou utilização de senhas para acesso. O acesso deve ser livre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Decreto nº 7.185/2010 (Art. 2º, §2º, Inc. III)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Recomendável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068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Atual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Expansão do Controle Social</a:t>
            </a:r>
            <a:r>
              <a:rPr lang="pt-BR" dirty="0" smtClean="0"/>
              <a:t>, ou seja, a sociedade </a:t>
            </a:r>
            <a:r>
              <a:rPr lang="pt-BR" dirty="0"/>
              <a:t>cada vez mais consciente de seus direitos, exigente e </a:t>
            </a:r>
            <a:r>
              <a:rPr lang="pt-BR" dirty="0" smtClean="0"/>
              <a:t>fiscalizadora</a:t>
            </a:r>
          </a:p>
          <a:p>
            <a:r>
              <a:rPr lang="en-US" b="1" dirty="0" err="1" smtClean="0"/>
              <a:t>Fortalecimento</a:t>
            </a:r>
            <a:r>
              <a:rPr lang="en-US" b="1" dirty="0" smtClean="0"/>
              <a:t> da </a:t>
            </a:r>
            <a:r>
              <a:rPr lang="en-US" b="1" dirty="0" err="1" smtClean="0"/>
              <a:t>transparência</a:t>
            </a:r>
            <a:r>
              <a:rPr lang="en-US" b="1" dirty="0" smtClean="0"/>
              <a:t> </a:t>
            </a:r>
            <a:r>
              <a:rPr lang="en-US" dirty="0" smtClean="0"/>
              <a:t>das </a:t>
            </a:r>
            <a:r>
              <a:rPr lang="en-US" dirty="0" err="1" smtClean="0"/>
              <a:t>informações</a:t>
            </a:r>
            <a:r>
              <a:rPr lang="en-US" dirty="0" smtClean="0"/>
              <a:t> </a:t>
            </a:r>
            <a:r>
              <a:rPr lang="en-US" dirty="0" err="1" smtClean="0"/>
              <a:t>públicas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meio</a:t>
            </a:r>
            <a:r>
              <a:rPr lang="en-US" dirty="0" smtClean="0"/>
              <a:t> da </a:t>
            </a:r>
            <a:r>
              <a:rPr lang="en-US" dirty="0" err="1" smtClean="0"/>
              <a:t>regulamentação</a:t>
            </a:r>
            <a:r>
              <a:rPr lang="en-US" dirty="0" smtClean="0"/>
              <a:t> de </a:t>
            </a:r>
            <a:r>
              <a:rPr lang="en-US" dirty="0" err="1" smtClean="0"/>
              <a:t>dispositivos</a:t>
            </a:r>
            <a:r>
              <a:rPr lang="en-US" dirty="0" smtClean="0"/>
              <a:t> </a:t>
            </a:r>
            <a:r>
              <a:rPr lang="en-US" dirty="0" err="1" smtClean="0"/>
              <a:t>legais</a:t>
            </a:r>
            <a:endParaRPr lang="pt-BR" dirty="0" smtClean="0"/>
          </a:p>
          <a:p>
            <a:r>
              <a:rPr lang="pt-BR" dirty="0"/>
              <a:t>A </a:t>
            </a:r>
            <a:r>
              <a:rPr lang="pt-BR" b="1" dirty="0"/>
              <a:t>mudança</a:t>
            </a:r>
            <a:r>
              <a:rPr lang="pt-BR" dirty="0"/>
              <a:t> da </a:t>
            </a:r>
            <a:r>
              <a:rPr lang="pt-BR" b="1" dirty="0" smtClean="0"/>
              <a:t>cultura </a:t>
            </a:r>
            <a:r>
              <a:rPr lang="pt-BR" b="1" dirty="0"/>
              <a:t>do </a:t>
            </a:r>
            <a:r>
              <a:rPr lang="pt-BR" b="1" dirty="0" smtClean="0"/>
              <a:t>sigilo </a:t>
            </a:r>
            <a:r>
              <a:rPr lang="pt-BR" dirty="0"/>
              <a:t>para a </a:t>
            </a:r>
            <a:r>
              <a:rPr lang="pt-BR" b="1" dirty="0" smtClean="0"/>
              <a:t>cultura </a:t>
            </a:r>
            <a:r>
              <a:rPr lang="pt-BR" b="1" dirty="0"/>
              <a:t>do </a:t>
            </a:r>
            <a:r>
              <a:rPr lang="pt-BR" b="1" dirty="0" smtClean="0"/>
              <a:t>acesso/transparência.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56" y="1685503"/>
            <a:ext cx="5562600" cy="469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70" y="2649182"/>
            <a:ext cx="5991986" cy="372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878" y="1837902"/>
            <a:ext cx="6857578" cy="439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811285"/>
            <a:ext cx="5800725" cy="432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093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o sítio eletrônico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30</a:t>
            </a:fld>
            <a:endParaRPr lang="pt-BR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315777"/>
              </p:ext>
            </p:extLst>
          </p:nvPr>
        </p:nvGraphicFramePr>
        <p:xfrm>
          <a:off x="214282" y="1714488"/>
          <a:ext cx="8572560" cy="480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501470"/>
                <a:gridCol w="2304256"/>
                <a:gridCol w="1766570"/>
              </a:tblGrid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Assunto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Orientação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Referência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Cumprimento</a:t>
                      </a:r>
                      <a:endParaRPr lang="pt-BR" sz="1600" dirty="0"/>
                    </a:p>
                  </a:txBody>
                  <a:tcPr anchor="ctr"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Acesso por outros sistemas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 sítio deve possibilitar o acesso automatizado por sistemas externos em formatos abertos, estruturados e legíveis por máquina.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Lei nº 12.527/2011 (Art. 8º, §3º, Inc. III)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Recomendável</a:t>
                      </a:r>
                      <a:endParaRPr lang="pt-BR" sz="1600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Acessibilidade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 sítio deve adotar as medidas necessárias para garantir a acessibilidade de conteúdo para pessoas com deficiência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b="1" dirty="0" smtClean="0"/>
                        <a:t>Lei nº 12.527/2011 (Art. 8º, §3º, Inc. VIII)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dirty="0" smtClean="0"/>
                        <a:t>Lei no 10.098/2000 (art. 17)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600" dirty="0" smtClean="0"/>
                        <a:t>Art. 9</a:t>
                      </a:r>
                      <a:r>
                        <a:rPr lang="pt-BR" sz="1600" baseline="30000" dirty="0" smtClean="0"/>
                        <a:t>o</a:t>
                      </a:r>
                      <a:r>
                        <a:rPr lang="pt-BR" sz="1600" dirty="0" smtClean="0"/>
                        <a:t> da Convenção sobre os Direitos das Pessoas com Deficiência.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Recomendável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452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o sítio eletrônico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31</a:t>
            </a:fld>
            <a:endParaRPr lang="pt-BR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14282" y="1714488"/>
          <a:ext cx="8572560" cy="416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3000396"/>
                <a:gridCol w="1661314"/>
                <a:gridCol w="1910586"/>
              </a:tblGrid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Assunto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Orientação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Referência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Cumprimento</a:t>
                      </a:r>
                      <a:endParaRPr lang="pt-BR" sz="1600" dirty="0"/>
                    </a:p>
                  </a:txBody>
                  <a:tcPr anchor="ctr"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Características da Informação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 sítio deve garantir a autenticidade e a integridade das informações disponíveis para acesso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Lei nº 12.527/2011 (Art. 8º, §3º, Inc. V)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Recomendável</a:t>
                      </a:r>
                      <a:endParaRPr lang="pt-BR" sz="1600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Gravação de relatórios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 sítio deve possibilitar a gravação de relatórios em diversos formatos eletrônicos, inclusive abertos e não proprietários, tais como planilhas e texto, de modo a facilitar a análise das informações;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Lei nº 12.527/2011 (Art. 8º, §3º, Inc. II)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Recomendável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81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o sítio eletrônico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32</a:t>
            </a:fld>
            <a:endParaRPr lang="pt-BR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938661"/>
              </p:ext>
            </p:extLst>
          </p:nvPr>
        </p:nvGraphicFramePr>
        <p:xfrm>
          <a:off x="214282" y="1714488"/>
          <a:ext cx="8572560" cy="4015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717494"/>
                <a:gridCol w="2016224"/>
                <a:gridCol w="1838578"/>
              </a:tblGrid>
              <a:tr h="418368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Assunto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Orientação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Referência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Cumprimento</a:t>
                      </a:r>
                      <a:endParaRPr lang="pt-BR" sz="1600" dirty="0"/>
                    </a:p>
                  </a:txBody>
                  <a:tcPr/>
                </a:tc>
              </a:tr>
              <a:tr h="1295326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Formatos utilizados para a estruturação das informações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Devem ser divulgados, em detalhes, os formatos utilizados para estruturação da informação.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Lei nº 12.527/2011 (Art. 8º, §3º, Inc. IV)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Recomendável</a:t>
                      </a:r>
                      <a:endParaRPr lang="pt-BR" sz="1600" dirty="0"/>
                    </a:p>
                  </a:txBody>
                  <a:tcPr/>
                </a:tc>
              </a:tr>
              <a:tr h="1777308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Nome do link estático para acesso ao portal da transparência do município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Recomenda-se que o link siga o padrão “</a:t>
                      </a:r>
                      <a:r>
                        <a:rPr lang="pt-BR" sz="1600" b="1" dirty="0" smtClean="0"/>
                        <a:t>município. uf.gov.br/</a:t>
                      </a:r>
                      <a:r>
                        <a:rPr lang="pt-BR" sz="1600" b="1" dirty="0" err="1" smtClean="0"/>
                        <a:t>transparencia</a:t>
                      </a:r>
                      <a:r>
                        <a:rPr lang="pt-BR" sz="1600" dirty="0" smtClean="0"/>
                        <a:t>”. Este link poderá redirecionar a um site externo ao site institucional da prefeitura.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Recomendação em linha com Art. 8º caput da Lei nº 12.527/2011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Recomendável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297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o sítio eletrônico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33</a:t>
            </a:fld>
            <a:endParaRPr lang="pt-BR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14282" y="1714488"/>
          <a:ext cx="8572560" cy="285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213438"/>
                <a:gridCol w="2592288"/>
                <a:gridCol w="1766570"/>
              </a:tblGrid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Assunto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Orientação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Referência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Cumprimento</a:t>
                      </a:r>
                      <a:endParaRPr lang="pt-BR" sz="1600" dirty="0"/>
                    </a:p>
                  </a:txBody>
                  <a:tcPr anchor="ctr"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Adoção de boas práticas de usabilidade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Recomenda-se a adoção de boas práticas de aplicação de usabilidade nos sites de governo eletrônico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Padrões Web em Governo Eletrônico – Cartilha de </a:t>
                      </a:r>
                      <a:r>
                        <a:rPr lang="pt-BR" sz="1600" dirty="0" err="1" smtClean="0"/>
                        <a:t>Usabiidade</a:t>
                      </a:r>
                      <a:r>
                        <a:rPr lang="pt-BR" sz="1600" dirty="0" smtClean="0"/>
                        <a:t>. http://www. </a:t>
                      </a:r>
                      <a:r>
                        <a:rPr lang="pt-BR" sz="1600" dirty="0" err="1" smtClean="0"/>
                        <a:t>governoeletronico</a:t>
                      </a:r>
                      <a:r>
                        <a:rPr lang="pt-BR" sz="1600" dirty="0" smtClean="0"/>
                        <a:t>.</a:t>
                      </a:r>
                      <a:r>
                        <a:rPr lang="pt-BR" sz="1600" dirty="0" err="1" smtClean="0"/>
                        <a:t>gov.br</a:t>
                      </a:r>
                      <a:r>
                        <a:rPr lang="pt-BR" sz="1600" dirty="0" smtClean="0"/>
                        <a:t>/ biblioteca/arquivos/</a:t>
                      </a:r>
                      <a:r>
                        <a:rPr lang="pt-BR" sz="1600" dirty="0" err="1" smtClean="0"/>
                        <a:t>padroesbrasil-e-gov-cartilha-deusabilidade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Recomendável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080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o sítio eletrônico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34</a:t>
            </a:fld>
            <a:endParaRPr lang="pt-BR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830552"/>
              </p:ext>
            </p:extLst>
          </p:nvPr>
        </p:nvGraphicFramePr>
        <p:xfrm>
          <a:off x="214282" y="1714488"/>
          <a:ext cx="8572560" cy="3909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486"/>
                <a:gridCol w="1944216"/>
                <a:gridCol w="2592288"/>
                <a:gridCol w="1766570"/>
              </a:tblGrid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Assunto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Orientação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Referência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Cumprimento</a:t>
                      </a:r>
                      <a:endParaRPr lang="pt-BR" sz="1600" dirty="0"/>
                    </a:p>
                  </a:txBody>
                  <a:tcPr anchor="ctr"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Suporte ao </a:t>
                      </a:r>
                      <a:r>
                        <a:rPr lang="pt-BR" sz="1600" dirty="0" err="1" smtClean="0"/>
                        <a:t>e-MAG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Requisito para acessibilidade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1600" dirty="0" smtClean="0"/>
                        <a:t>Portaria MP/SLTI nº 3/2007; </a:t>
                      </a:r>
                    </a:p>
                    <a:p>
                      <a:pPr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1600" dirty="0" smtClean="0"/>
                        <a:t>Decreto nº 7.185/2010 (Art. 6º </a:t>
                      </a:r>
                      <a:r>
                        <a:rPr lang="pt-BR" sz="1600" dirty="0" err="1" smtClean="0"/>
                        <a:t>Inc</a:t>
                      </a:r>
                      <a:r>
                        <a:rPr lang="pt-BR" sz="1600" dirty="0" smtClean="0"/>
                        <a:t> II) </a:t>
                      </a:r>
                    </a:p>
                    <a:p>
                      <a:pPr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1600" b="1" dirty="0" smtClean="0"/>
                        <a:t>Lei nº 12.527/2011 (Art. 8º, §3º, Inc. VIII)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Recomendável</a:t>
                      </a:r>
                      <a:endParaRPr lang="pt-BR" sz="1600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Utilização do </a:t>
                      </a:r>
                      <a:r>
                        <a:rPr lang="pt-BR" sz="1600" dirty="0" err="1" smtClean="0"/>
                        <a:t>e-Ping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Requisito de uso de padrões de interoperabilidade e formatos abertos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1600" dirty="0" smtClean="0"/>
                        <a:t>Portaria MP/SLTI nº 5/2005 </a:t>
                      </a:r>
                    </a:p>
                    <a:p>
                      <a:pPr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1600" b="1" dirty="0" smtClean="0"/>
                        <a:t>Art. 8º §3º Incs. II e III Lei nº 12.527/2011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Recomendável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197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o conteúdo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35</a:t>
            </a:fld>
            <a:endParaRPr lang="pt-BR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14282" y="1714488"/>
          <a:ext cx="8572560" cy="4682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429462"/>
                <a:gridCol w="2232248"/>
                <a:gridCol w="1910586"/>
              </a:tblGrid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Assunto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Orientação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Referência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Cumprimento</a:t>
                      </a:r>
                      <a:endParaRPr lang="pt-BR" sz="1600" dirty="0"/>
                    </a:p>
                  </a:txBody>
                  <a:tcPr anchor="ctr"/>
                </a:tc>
              </a:tr>
              <a:tr h="422928">
                <a:tc gridSpan="4">
                  <a:txBody>
                    <a:bodyPr/>
                    <a:lstStyle/>
                    <a:p>
                      <a:r>
                        <a:rPr lang="pt-BR" sz="1600" b="1" dirty="0" smtClean="0"/>
                        <a:t>Detalhamento das Despesas</a:t>
                      </a:r>
                      <a:endParaRPr lang="pt-BR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Data da despesa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 informação deve possibilitar o acompanhamento da publicação das despesas em tempo real.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1600" dirty="0" smtClean="0"/>
                        <a:t>Decreto nº 7.185/2010 (Art. 2º §2º Inc. II)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FF0000"/>
                          </a:solidFill>
                        </a:rPr>
                        <a:t>Obrigatório</a:t>
                      </a:r>
                      <a:endParaRPr lang="pt-B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Data do empenho,</a:t>
                      </a:r>
                      <a:r>
                        <a:rPr lang="pt-BR" sz="1600" baseline="0" dirty="0" smtClean="0"/>
                        <a:t> liquidação e pagamento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Resolução</a:t>
                      </a:r>
                      <a:r>
                        <a:rPr lang="pt-BR" sz="1600" b="1" baseline="0" dirty="0" smtClean="0"/>
                        <a:t> TCE/RN 11/2016 (Art. 25 </a:t>
                      </a:r>
                      <a:r>
                        <a:rPr lang="pt-B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§ 2º Inc. I alínea f, h e j)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FF0000"/>
                          </a:solidFill>
                        </a:rPr>
                        <a:t>Obrigatório</a:t>
                      </a:r>
                      <a:endParaRPr lang="pt-BR" sz="1600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 </a:t>
                      </a:r>
                      <a:r>
                        <a:rPr lang="en-US" sz="1600" dirty="0" err="1" smtClean="0"/>
                        <a:t>número</a:t>
                      </a:r>
                      <a:r>
                        <a:rPr lang="en-US" sz="1600" dirty="0" smtClean="0"/>
                        <a:t> e </a:t>
                      </a:r>
                      <a:r>
                        <a:rPr lang="en-US" sz="1600" dirty="0" err="1" smtClean="0"/>
                        <a:t>tipo</a:t>
                      </a:r>
                      <a:r>
                        <a:rPr lang="en-US" sz="1600" dirty="0" smtClean="0"/>
                        <a:t> de </a:t>
                      </a:r>
                      <a:r>
                        <a:rPr lang="en-US" sz="1600" dirty="0" err="1" smtClean="0"/>
                        <a:t>empenho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Resolução</a:t>
                      </a:r>
                      <a:r>
                        <a:rPr lang="pt-BR" sz="1600" b="1" baseline="0" dirty="0" smtClean="0"/>
                        <a:t> TCE/RN 11/2016 (Art. 25 </a:t>
                      </a:r>
                      <a:r>
                        <a:rPr lang="pt-B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§ 2º Inc. I alínea 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FF0000"/>
                          </a:solidFill>
                        </a:rPr>
                        <a:t>Obrigatório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85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o conteúdo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36</a:t>
            </a:fld>
            <a:endParaRPr lang="pt-BR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14282" y="1714488"/>
          <a:ext cx="8572560" cy="480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717494"/>
                <a:gridCol w="2088232"/>
                <a:gridCol w="1766570"/>
              </a:tblGrid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Assunto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Orientação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Referência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Cumprimento</a:t>
                      </a:r>
                      <a:endParaRPr lang="pt-BR" sz="1600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Valor do empenho, liquidação e pagamento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1600" dirty="0" smtClean="0"/>
                        <a:t>Decreto nº 7.185/2010 (Art. 7º Inc. I alínea 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Resolução</a:t>
                      </a:r>
                      <a:r>
                        <a:rPr lang="pt-BR" sz="1600" b="1" baseline="0" dirty="0" smtClean="0"/>
                        <a:t> TCE/RN 11/2016 (Art. 25 </a:t>
                      </a:r>
                      <a:r>
                        <a:rPr lang="pt-B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§ 2º Inc. I alínea f, h e j)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FF0000"/>
                          </a:solidFill>
                        </a:rPr>
                        <a:t>Obrigatório</a:t>
                      </a:r>
                      <a:endParaRPr lang="pt-B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Classificação orçamentária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 classificação orçamentária deve especificar a unidade orçamentária, função, </a:t>
                      </a:r>
                      <a:r>
                        <a:rPr lang="pt-BR" sz="1600" dirty="0" err="1" smtClean="0"/>
                        <a:t>subfunção</a:t>
                      </a:r>
                      <a:r>
                        <a:rPr lang="pt-BR" sz="1600" dirty="0" smtClean="0"/>
                        <a:t>, natureza da despesa e a fonte dos recursos que financiaram o gasto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1600" dirty="0" smtClean="0"/>
                        <a:t>Decreto nº 7.185/2010 (Art. 7º Inc. I alínea c)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Resolução</a:t>
                      </a:r>
                      <a:r>
                        <a:rPr lang="pt-BR" sz="1600" b="1" baseline="0" dirty="0" smtClean="0"/>
                        <a:t> TCE/RN 11/2016 (Art. 25 </a:t>
                      </a:r>
                      <a:r>
                        <a:rPr lang="pt-B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§ 2º Inc. I alínea 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FF0000"/>
                          </a:solidFill>
                        </a:rPr>
                        <a:t>Obrigatório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210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o conteúdo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37</a:t>
            </a:fld>
            <a:endParaRPr lang="pt-BR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405025"/>
              </p:ext>
            </p:extLst>
          </p:nvPr>
        </p:nvGraphicFramePr>
        <p:xfrm>
          <a:off x="214282" y="1714488"/>
          <a:ext cx="8572560" cy="4162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3000396"/>
                <a:gridCol w="1805330"/>
                <a:gridCol w="1766570"/>
              </a:tblGrid>
              <a:tr h="58357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Assunto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Orientação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Referência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Cumprimento</a:t>
                      </a:r>
                      <a:endParaRPr lang="pt-BR" sz="1600" dirty="0"/>
                    </a:p>
                  </a:txBody>
                  <a:tcPr anchor="ctr"/>
                </a:tc>
              </a:tr>
              <a:tr h="3579213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Identificação da pessoa física ou jurídica beneficiária do pagamento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 identificação do beneficiário deve ocorrer inclusive nos desembolsos de operações, independentes da execução orçamentária. Recomenda-se, além do nome ou razão social, informar o CNPJ da pessoa jurídica integralmente e o </a:t>
                      </a:r>
                      <a:r>
                        <a:rPr lang="pt-BR" sz="1600" b="1" dirty="0" smtClean="0"/>
                        <a:t>CPF da pessoa física, ocultando os três primeiros dígitos e os dois últimos dígitos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1600" dirty="0" smtClean="0"/>
                        <a:t>Decreto nº 7.185/2010 (Art. 7º Inc. I alínea d)</a:t>
                      </a:r>
                    </a:p>
                    <a:p>
                      <a:pPr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1600" b="1" dirty="0" smtClean="0"/>
                        <a:t>Resolução</a:t>
                      </a:r>
                      <a:r>
                        <a:rPr lang="pt-BR" sz="1600" b="1" baseline="0" dirty="0" smtClean="0"/>
                        <a:t> TCE/RN 11/2016 (Art. 25 </a:t>
                      </a:r>
                      <a:r>
                        <a:rPr lang="pt-B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§ 2º Inc. I alínea i)</a:t>
                      </a:r>
                    </a:p>
                    <a:p>
                      <a:pPr>
                        <a:buFontTx/>
                        <a:buNone/>
                      </a:pP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FF0000"/>
                          </a:solidFill>
                        </a:rPr>
                        <a:t>Obrigatório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470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o conteúdo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38</a:t>
            </a:fld>
            <a:endParaRPr lang="pt-BR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14282" y="1714488"/>
          <a:ext cx="8572560" cy="416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573478"/>
                <a:gridCol w="2232248"/>
                <a:gridCol w="1766570"/>
              </a:tblGrid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Assunto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Orientação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Referência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Cumprimento</a:t>
                      </a:r>
                      <a:endParaRPr lang="pt-BR" sz="1600" dirty="0"/>
                    </a:p>
                  </a:txBody>
                  <a:tcPr anchor="ctr"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Procedimento licitatório realizado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Divulgação do procedimento licitatório, bem como, quando for o caso, a sua dispensa ou inexigibilidade com o número do correspondente processo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1600" dirty="0" smtClean="0"/>
                        <a:t>Decreto nº 7.185/2010 (Art. 7º Inc. I alínea 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Resolução</a:t>
                      </a:r>
                      <a:r>
                        <a:rPr lang="pt-BR" sz="1600" b="1" baseline="0" dirty="0" smtClean="0"/>
                        <a:t> TCE/RN 11/2016 (Art. 25 </a:t>
                      </a:r>
                      <a:r>
                        <a:rPr lang="pt-B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§ 2º Inc. I alínea c e 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FF0000"/>
                          </a:solidFill>
                        </a:rPr>
                        <a:t>Obrigatório</a:t>
                      </a:r>
                      <a:endParaRPr lang="pt-BR" sz="1600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Informações do Contrato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 número</a:t>
                      </a:r>
                      <a:r>
                        <a:rPr lang="pt-BR" sz="1600" baseline="0" dirty="0" smtClean="0"/>
                        <a:t> do contrato, bem como os prazos de início e término da sua vigência, quando for o caso.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Resolução</a:t>
                      </a:r>
                      <a:r>
                        <a:rPr lang="pt-BR" sz="1600" b="1" baseline="0" dirty="0" smtClean="0"/>
                        <a:t> TCE/RN 11/2016 (Art. 25 </a:t>
                      </a:r>
                      <a:r>
                        <a:rPr lang="pt-B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§ 2º Inc. I alínea 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FF0000"/>
                          </a:solidFill>
                        </a:rPr>
                        <a:t>Obrigatório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361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o conteúdo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39</a:t>
            </a:fld>
            <a:endParaRPr lang="pt-BR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14282" y="1714488"/>
          <a:ext cx="8572560" cy="302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285446"/>
                <a:gridCol w="2376264"/>
                <a:gridCol w="1910586"/>
              </a:tblGrid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Assunto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Orientação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Referência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Cumprimento</a:t>
                      </a:r>
                      <a:endParaRPr lang="pt-BR" sz="1600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Descrição do bem fornecido ou serviço prestado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Detalhamento do bem fornecido ou serviço prestado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1600" dirty="0" smtClean="0"/>
                        <a:t>Decreto nº 7.185/2010 (Art. 7º Inc. I alínea f)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Resolução</a:t>
                      </a:r>
                      <a:r>
                        <a:rPr lang="pt-BR" sz="1600" b="1" baseline="0" dirty="0" smtClean="0"/>
                        <a:t> TCE/RN 11/2016 (Art. 25 </a:t>
                      </a:r>
                      <a:r>
                        <a:rPr lang="pt-B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§ 2º Inc. I alínea 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FF0000"/>
                          </a:solidFill>
                        </a:rPr>
                        <a:t>Obrigatório</a:t>
                      </a:r>
                      <a:endParaRPr lang="pt-BR" sz="1600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Unidade Gestora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600" dirty="0" smtClean="0"/>
                        <a:t>Decreto nº 7.185/2010 (Art. 2º §2º Inc. IV)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FF0000"/>
                          </a:solidFill>
                        </a:rPr>
                        <a:t>Obrigatório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875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55576" y="3291061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Lei de </a:t>
            </a:r>
            <a:r>
              <a:rPr lang="en-US" dirty="0" err="1" smtClean="0"/>
              <a:t>acesso</a:t>
            </a:r>
            <a:r>
              <a:rPr lang="en-US" dirty="0" smtClean="0"/>
              <a:t> à </a:t>
            </a:r>
            <a:r>
              <a:rPr lang="en-US" dirty="0" err="1" smtClean="0"/>
              <a:t>informação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  <p:pic>
        <p:nvPicPr>
          <p:cNvPr id="11" name="Picture 2" descr="http://tvufg.org.br/conexoes/wp-content/uploads/2012/06/Lei-de-Acesso-a-Informa%C3%A7%C3%A3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6925"/>
            <a:ext cx="1475656" cy="13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417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o conteúdo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40</a:t>
            </a:fld>
            <a:endParaRPr lang="pt-BR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784547"/>
              </p:ext>
            </p:extLst>
          </p:nvPr>
        </p:nvGraphicFramePr>
        <p:xfrm>
          <a:off x="214282" y="1714488"/>
          <a:ext cx="8572560" cy="3764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430"/>
                <a:gridCol w="234834"/>
                <a:gridCol w="1853398"/>
                <a:gridCol w="2880320"/>
                <a:gridCol w="360040"/>
                <a:gridCol w="1478538"/>
              </a:tblGrid>
              <a:tr h="571504">
                <a:tc gridSpan="2">
                  <a:txBody>
                    <a:bodyPr/>
                    <a:lstStyle/>
                    <a:p>
                      <a:r>
                        <a:rPr lang="pt-BR" sz="1600" dirty="0" smtClean="0"/>
                        <a:t>Assunto</a:t>
                      </a:r>
                      <a:endParaRPr lang="pt-BR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Orientação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Referência</a:t>
                      </a:r>
                      <a:endParaRPr lang="pt-BR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pt-BR" sz="1600" dirty="0" smtClean="0"/>
                        <a:t>Cumprimento</a:t>
                      </a:r>
                      <a:endParaRPr lang="pt-BR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 anchor="ctr"/>
                </a:tc>
              </a:tr>
              <a:tr h="571504">
                <a:tc gridSpan="6">
                  <a:txBody>
                    <a:bodyPr/>
                    <a:lstStyle/>
                    <a:p>
                      <a:r>
                        <a:rPr lang="pt-BR" sz="1600" b="1" dirty="0" smtClean="0"/>
                        <a:t>Detalhamento das Receitas</a:t>
                      </a:r>
                      <a:endParaRPr lang="pt-BR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Data da posição</a:t>
                      </a:r>
                      <a:endParaRPr lang="pt-BR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t-BR" sz="1600" dirty="0" smtClean="0"/>
                        <a:t>Possibilita acompanhar a publicação das receitas em tempo real</a:t>
                      </a:r>
                      <a:endParaRPr lang="pt-B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600" dirty="0" smtClean="0"/>
                        <a:t>Decreto nº 7.185/2010 (Art. 2º §2º Inc. II)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FF0000"/>
                          </a:solidFill>
                        </a:rPr>
                        <a:t>Obrigatório</a:t>
                      </a:r>
                      <a:endParaRPr lang="pt-BR" sz="1600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Unidade Gestora</a:t>
                      </a:r>
                      <a:endParaRPr lang="pt-BR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600" dirty="0" smtClean="0"/>
                        <a:t>Decreto nº 7.185/2010 (Art. 7º Inc. II caput)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Resolução</a:t>
                      </a:r>
                      <a:r>
                        <a:rPr lang="pt-BR" sz="1600" b="1" baseline="0" dirty="0" smtClean="0"/>
                        <a:t> TCE/RN 11/2016 (Art. 25 </a:t>
                      </a:r>
                      <a:r>
                        <a:rPr lang="pt-B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§ 2º Inc. II caput)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FF0000"/>
                          </a:solidFill>
                        </a:rPr>
                        <a:t>Obrigatório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07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o conteúdo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41</a:t>
            </a:fld>
            <a:endParaRPr lang="pt-BR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750270"/>
              </p:ext>
            </p:extLst>
          </p:nvPr>
        </p:nvGraphicFramePr>
        <p:xfrm>
          <a:off x="214282" y="1714488"/>
          <a:ext cx="8572560" cy="3840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430"/>
                <a:gridCol w="234834"/>
                <a:gridCol w="1853398"/>
                <a:gridCol w="2880320"/>
                <a:gridCol w="360040"/>
                <a:gridCol w="1478538"/>
              </a:tblGrid>
              <a:tr h="571504">
                <a:tc gridSpan="2">
                  <a:txBody>
                    <a:bodyPr/>
                    <a:lstStyle/>
                    <a:p>
                      <a:r>
                        <a:rPr lang="pt-BR" sz="1600" dirty="0" smtClean="0"/>
                        <a:t>Assunto</a:t>
                      </a:r>
                      <a:endParaRPr lang="pt-BR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Orientação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Referência</a:t>
                      </a:r>
                      <a:endParaRPr lang="pt-BR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pt-BR" sz="1600" dirty="0" smtClean="0"/>
                        <a:t>Cumprimento</a:t>
                      </a:r>
                      <a:endParaRPr lang="pt-BR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 anchor="ctr"/>
                </a:tc>
              </a:tr>
              <a:tr h="571504">
                <a:tc gridSpan="6">
                  <a:txBody>
                    <a:bodyPr/>
                    <a:lstStyle/>
                    <a:p>
                      <a:r>
                        <a:rPr lang="pt-BR" sz="1600" b="1" dirty="0" smtClean="0"/>
                        <a:t>Detalhamento das Receitas</a:t>
                      </a:r>
                      <a:endParaRPr lang="pt-BR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Natureza da Receita</a:t>
                      </a:r>
                      <a:endParaRPr lang="pt-BR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600" dirty="0" smtClean="0"/>
                        <a:t>Decreto nº 7.185/2010 (Art. 7º Inc. II caput)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Resolução</a:t>
                      </a:r>
                      <a:r>
                        <a:rPr lang="pt-BR" sz="1600" b="1" baseline="0" dirty="0" smtClean="0"/>
                        <a:t> TCE/RN 11/2016 (Art. 25 </a:t>
                      </a:r>
                      <a:r>
                        <a:rPr lang="pt-B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§ 2º Inc. II caput)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FF0000"/>
                          </a:solidFill>
                        </a:rPr>
                        <a:t>Obrigatório</a:t>
                      </a:r>
                      <a:endParaRPr lang="pt-BR" sz="1600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Valor da previsão</a:t>
                      </a:r>
                      <a:endParaRPr lang="pt-BR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1600" dirty="0" smtClean="0"/>
                        <a:t>Decreto nº 7.185/2010 (Art. 7º Inc. II alínea 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Resolução</a:t>
                      </a:r>
                      <a:r>
                        <a:rPr lang="pt-BR" sz="1600" b="1" baseline="0" dirty="0" smtClean="0"/>
                        <a:t> TCE/RN 11/2016 (Art. 25 </a:t>
                      </a:r>
                      <a:r>
                        <a:rPr lang="pt-B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§ 2º Inc. II alínea a)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FF0000"/>
                          </a:solidFill>
                        </a:rPr>
                        <a:t>Obrigatório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594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o conteúdo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42</a:t>
            </a:fld>
            <a:endParaRPr lang="pt-BR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246239"/>
              </p:ext>
            </p:extLst>
          </p:nvPr>
        </p:nvGraphicFramePr>
        <p:xfrm>
          <a:off x="214282" y="1714488"/>
          <a:ext cx="8572560" cy="416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573478"/>
                <a:gridCol w="2232248"/>
                <a:gridCol w="1766570"/>
              </a:tblGrid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Assunto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Orientação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Referência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Cumprimento</a:t>
                      </a:r>
                      <a:endParaRPr lang="pt-BR" sz="1600" dirty="0"/>
                    </a:p>
                  </a:txBody>
                  <a:tcPr anchor="ctr"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Valor do lançamento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Quando houver a possibilidade, deve-se publicar essa informação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600" dirty="0" smtClean="0"/>
                        <a:t>Decreto nº 7.185/2010 (Art. 7º Inc. II alínea b)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Resolução</a:t>
                      </a:r>
                      <a:r>
                        <a:rPr lang="pt-BR" sz="1600" b="1" baseline="0" dirty="0" smtClean="0"/>
                        <a:t> TCE/RN 11/2016 (Art. 25 </a:t>
                      </a:r>
                      <a:r>
                        <a:rPr lang="pt-B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§ 2º Inc. II alínea 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FF0000"/>
                          </a:solidFill>
                        </a:rPr>
                        <a:t>Obrigatório</a:t>
                      </a:r>
                      <a:endParaRPr lang="pt-BR" sz="1600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Valor da arrecadação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Indica o valor da arrecadação, inclusive referente a recursos extraordinários.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600" dirty="0" smtClean="0"/>
                        <a:t>Decreto nº 7.185/2010 (Art. 7º Inc. II alínea c)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Resolução</a:t>
                      </a:r>
                      <a:r>
                        <a:rPr lang="pt-BR" sz="1600" b="1" baseline="0" dirty="0" smtClean="0"/>
                        <a:t> TCE/RN 11/2016 (Art. 25 </a:t>
                      </a:r>
                      <a:r>
                        <a:rPr lang="pt-B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§ 2º Inc. II alínea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FF0000"/>
                          </a:solidFill>
                        </a:rPr>
                        <a:t>Obrigatório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205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o conteúdo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43</a:t>
            </a:fld>
            <a:endParaRPr lang="pt-BR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957867"/>
              </p:ext>
            </p:extLst>
          </p:nvPr>
        </p:nvGraphicFramePr>
        <p:xfrm>
          <a:off x="214282" y="1714488"/>
          <a:ext cx="8572560" cy="3855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3000396"/>
                <a:gridCol w="1733322"/>
                <a:gridCol w="1838578"/>
              </a:tblGrid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Assunto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Orientação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Referência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Cumprimento</a:t>
                      </a:r>
                      <a:endParaRPr lang="pt-BR" sz="1600" dirty="0"/>
                    </a:p>
                  </a:txBody>
                  <a:tcPr anchor="ctr"/>
                </a:tc>
              </a:tr>
              <a:tr h="571504">
                <a:tc gridSpan="4">
                  <a:txBody>
                    <a:bodyPr/>
                    <a:lstStyle/>
                    <a:p>
                      <a:r>
                        <a:rPr lang="pt-BR" sz="1600" b="1" dirty="0" smtClean="0"/>
                        <a:t>Informações Financeiras</a:t>
                      </a:r>
                      <a:endParaRPr lang="pt-BR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pt-BR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Plano</a:t>
                      </a:r>
                      <a:r>
                        <a:rPr lang="pt-BR" sz="1600" baseline="0" dirty="0" smtClean="0"/>
                        <a:t> Plurianual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Publicar versão simplificada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600" dirty="0" smtClean="0"/>
                        <a:t>Art. 48 LRF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FF0000"/>
                          </a:solidFill>
                        </a:rPr>
                        <a:t>Obrigatório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Lei de Diretrizes Orçamentárias (LDO)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Publicar versão simplificada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600" dirty="0" smtClean="0"/>
                        <a:t>Art.48 LRF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FF0000"/>
                          </a:solidFill>
                        </a:rPr>
                        <a:t>Obrigatório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Prestação de Contas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 prestação de contas deve ser acompanhada do parecer prévio do Tribunal de Contas e de versões simplificadas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600" dirty="0" smtClean="0"/>
                        <a:t>Art. 48 LRF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FF0000"/>
                          </a:solidFill>
                        </a:rPr>
                        <a:t>Obrigatório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788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o conteúdo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44</a:t>
            </a:fld>
            <a:endParaRPr lang="pt-BR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267412"/>
              </p:ext>
            </p:extLst>
          </p:nvPr>
        </p:nvGraphicFramePr>
        <p:xfrm>
          <a:off x="214282" y="1714488"/>
          <a:ext cx="8572560" cy="3284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501470"/>
                <a:gridCol w="2232248"/>
                <a:gridCol w="1838578"/>
              </a:tblGrid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Assunto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Orientação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Referência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Cumprimento</a:t>
                      </a:r>
                      <a:endParaRPr lang="pt-BR" sz="1600" dirty="0"/>
                    </a:p>
                  </a:txBody>
                  <a:tcPr anchor="ctr"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Relatório Resumido da Execução Orçamentária (RREO)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Publicar versão simplificada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600" dirty="0" smtClean="0"/>
                        <a:t>Art. 48 LRF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FF0000"/>
                          </a:solidFill>
                        </a:rPr>
                        <a:t>Obrigatório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Relatório de Gestão Fiscal (RGF)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Publicar versão simplificada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600" dirty="0" smtClean="0"/>
                        <a:t>Art.48 LRF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FF0000"/>
                          </a:solidFill>
                        </a:rPr>
                        <a:t>Obrigatório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Balanço Anual do Exercício Anterior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600" dirty="0" smtClean="0"/>
                        <a:t>Lei 9.755/98 (Art. 1º Inciso IV)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FF0000"/>
                          </a:solidFill>
                        </a:rPr>
                        <a:t>Obrigatório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928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o conteúdo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45</a:t>
            </a:fld>
            <a:endParaRPr lang="pt-BR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478133"/>
              </p:ext>
            </p:extLst>
          </p:nvPr>
        </p:nvGraphicFramePr>
        <p:xfrm>
          <a:off x="214282" y="1714488"/>
          <a:ext cx="8572560" cy="3429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789502"/>
                <a:gridCol w="1800200"/>
                <a:gridCol w="1982594"/>
              </a:tblGrid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Assunto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Orientação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Referência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Cumprimento</a:t>
                      </a:r>
                      <a:endParaRPr lang="pt-BR" sz="1600" dirty="0"/>
                    </a:p>
                  </a:txBody>
                  <a:tcPr anchor="ctr"/>
                </a:tc>
              </a:tr>
              <a:tr h="571504">
                <a:tc gridSpan="4">
                  <a:txBody>
                    <a:bodyPr/>
                    <a:lstStyle/>
                    <a:p>
                      <a:r>
                        <a:rPr lang="pt-BR" sz="1600" b="1" dirty="0" smtClean="0"/>
                        <a:t>Procedimentos Licitatórios</a:t>
                      </a:r>
                      <a:endParaRPr lang="pt-BR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Informações concernentes a procedimentos licitatórios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Publicação que contenha todas as informações relativas a procedimentos licitatórios, incluindo os respectivos editais e resultados, bem como a todos os contratos celebrados.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pt-BR" sz="1600" b="1" dirty="0" smtClean="0"/>
                        <a:t>Lei 12.527/2011 (Art. 8º §1º Inciso IV)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FF0000"/>
                          </a:solidFill>
                        </a:rPr>
                        <a:t>Obrigatório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551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o conteúdo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46</a:t>
            </a:fld>
            <a:endParaRPr lang="pt-BR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705674"/>
              </p:ext>
            </p:extLst>
          </p:nvPr>
        </p:nvGraphicFramePr>
        <p:xfrm>
          <a:off x="214282" y="1714488"/>
          <a:ext cx="8572560" cy="2689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357454"/>
                <a:gridCol w="2376264"/>
                <a:gridCol w="1838578"/>
              </a:tblGrid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Assunto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Orientação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Referência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Cumprimento</a:t>
                      </a:r>
                      <a:endParaRPr lang="pt-BR" sz="1600" dirty="0"/>
                    </a:p>
                  </a:txBody>
                  <a:tcPr anchor="ctr"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Resumo dos instrumentos de contrato ou de seus aditivos e as comunicações ratificadas pela autoridade superior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1600" dirty="0" smtClean="0"/>
                        <a:t>Lei 9.755/98 (Art. 1º inciso V); (Art. 26 caput); (Art. 61 § único); (Art. 62 § 3º)</a:t>
                      </a:r>
                    </a:p>
                    <a:p>
                      <a:pPr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pt-BR" sz="1600" dirty="0" smtClean="0"/>
                        <a:t>Lei nº 8.666/93 (</a:t>
                      </a:r>
                      <a:r>
                        <a:rPr lang="pt-BR" sz="1600" dirty="0" err="1" smtClean="0"/>
                        <a:t>Arts</a:t>
                      </a:r>
                      <a:r>
                        <a:rPr lang="pt-BR" sz="1600" dirty="0" smtClean="0"/>
                        <a:t>. 116, 117, 119 e 124)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FF0000"/>
                          </a:solidFill>
                        </a:rPr>
                        <a:t>Obrigatório</a:t>
                      </a:r>
                      <a:r>
                        <a:rPr lang="pt-BR" sz="1600" dirty="0" smtClean="0"/>
                        <a:t>.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787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Sobre o conteúdo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47</a:t>
            </a:fld>
            <a:endParaRPr lang="pt-BR" dirty="0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702931"/>
              </p:ext>
            </p:extLst>
          </p:nvPr>
        </p:nvGraphicFramePr>
        <p:xfrm>
          <a:off x="214282" y="1714488"/>
          <a:ext cx="8572560" cy="407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645486"/>
                <a:gridCol w="2088232"/>
                <a:gridCol w="1838578"/>
              </a:tblGrid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Assunto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Orientação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Referência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Cumprimento</a:t>
                      </a:r>
                      <a:endParaRPr lang="pt-BR" sz="1600" dirty="0"/>
                    </a:p>
                  </a:txBody>
                  <a:tcPr anchor="ctr"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Relações Mensais de todas as compras feitas pela Administração direta e indireta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Esta relação deve discriminar, obrigatoriamente: identificação do bem comprado, seu preço unitário, a quantidade adquirida, o nome do vendedor e o valor total da operação, podendo ser aglutinadas por itens as compras feitas com dispensa e inexigibilidade de licitação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it-IT" sz="1600" dirty="0" smtClean="0"/>
                        <a:t>Lei 9.755/98 (Art. 1º Inciso VI)</a:t>
                      </a:r>
                    </a:p>
                    <a:p>
                      <a:pPr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it-IT" sz="1600" dirty="0" smtClean="0"/>
                        <a:t>Lei 8.666/93 (Art. 16)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FF0000"/>
                          </a:solidFill>
                        </a:rPr>
                        <a:t>Obrigatório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202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Fiscalização dos Portais da Transparência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163"/>
            <a:ext cx="4128999" cy="4389437"/>
          </a:xfrm>
        </p:spPr>
        <p:txBody>
          <a:bodyPr/>
          <a:lstStyle/>
          <a:p>
            <a:r>
              <a:rPr lang="pt-BR" sz="2400" dirty="0"/>
              <a:t>O Ministério Público Federal (MPF) </a:t>
            </a:r>
            <a:r>
              <a:rPr lang="pt-BR" sz="2400" dirty="0" smtClean="0"/>
              <a:t>divulgou em </a:t>
            </a:r>
            <a:r>
              <a:rPr lang="pt-BR" sz="2400" b="1" dirty="0" smtClean="0"/>
              <a:t>junho de 2016 </a:t>
            </a:r>
            <a:r>
              <a:rPr lang="pt-BR" sz="2400" dirty="0"/>
              <a:t>uma nova </a:t>
            </a:r>
            <a:r>
              <a:rPr lang="pt-BR" sz="2400" b="1" dirty="0"/>
              <a:t>classificação dos portais da transparência</a:t>
            </a:r>
            <a:r>
              <a:rPr lang="pt-BR" sz="2400" dirty="0"/>
              <a:t> de estados e municípios brasileiros, conhecido como </a:t>
            </a:r>
            <a:r>
              <a:rPr lang="pt-BR" sz="2400" dirty="0">
                <a:solidFill>
                  <a:srgbClr val="FF0000"/>
                </a:solidFill>
              </a:rPr>
              <a:t>Ranking da Transparência</a:t>
            </a:r>
            <a:r>
              <a:rPr lang="pt-BR" sz="2400" dirty="0" smtClean="0"/>
              <a:t>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48</a:t>
            </a:fld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126084"/>
            <a:ext cx="4716016" cy="374332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 bwMode="auto">
          <a:xfrm>
            <a:off x="7766856" y="4018316"/>
            <a:ext cx="946448" cy="14401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37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Fiscalização dos Portais da Transparência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163"/>
            <a:ext cx="8218488" cy="4389437"/>
          </a:xfrm>
        </p:spPr>
        <p:txBody>
          <a:bodyPr/>
          <a:lstStyle/>
          <a:p>
            <a:r>
              <a:rPr lang="pt-BR" dirty="0" smtClean="0"/>
              <a:t>A nota </a:t>
            </a:r>
            <a:r>
              <a:rPr lang="pt-BR" dirty="0"/>
              <a:t>média dos municípios potiguares passou de 2,90 para </a:t>
            </a:r>
            <a:r>
              <a:rPr lang="pt-BR" b="1" dirty="0"/>
              <a:t>4,68</a:t>
            </a:r>
            <a:r>
              <a:rPr lang="pt-BR" dirty="0"/>
              <a:t> em seis </a:t>
            </a:r>
            <a:r>
              <a:rPr lang="pt-BR" dirty="0" smtClean="0"/>
              <a:t>meses.</a:t>
            </a:r>
            <a:endParaRPr lang="en-US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49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212976"/>
            <a:ext cx="7509987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6978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Previsão Legal do Acesso à Informação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89437"/>
          </a:xfrm>
        </p:spPr>
        <p:txBody>
          <a:bodyPr/>
          <a:lstStyle/>
          <a:p>
            <a:r>
              <a:rPr lang="pt-BR" dirty="0" smtClean="0"/>
              <a:t>Previsto na </a:t>
            </a:r>
            <a:r>
              <a:rPr lang="pt-BR" b="1" dirty="0" smtClean="0"/>
              <a:t>Constituição Federal de 1988</a:t>
            </a:r>
          </a:p>
          <a:p>
            <a:pPr lvl="1"/>
            <a:r>
              <a:rPr lang="en-US" sz="2000" b="1" dirty="0" smtClean="0"/>
              <a:t>Art 5</a:t>
            </a:r>
            <a:r>
              <a:rPr lang="en-US" sz="2000" b="1" baseline="30000" dirty="0" smtClean="0"/>
              <a:t>o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inciso</a:t>
            </a:r>
            <a:r>
              <a:rPr lang="en-US" sz="2000" b="1" dirty="0" smtClean="0"/>
              <a:t> XXXIII </a:t>
            </a:r>
            <a:r>
              <a:rPr lang="en-US" sz="2000" dirty="0" smtClean="0"/>
              <a:t>- </a:t>
            </a:r>
            <a:r>
              <a:rPr lang="pt-BR" sz="2000" dirty="0"/>
              <a:t> </a:t>
            </a:r>
            <a:r>
              <a:rPr lang="pt-BR" sz="2000" dirty="0">
                <a:solidFill>
                  <a:srgbClr val="FF0000"/>
                </a:solidFill>
              </a:rPr>
              <a:t>todos têm direito a receber dos órgãos públicos </a:t>
            </a:r>
            <a:r>
              <a:rPr lang="pt-BR" sz="2000" dirty="0" smtClean="0">
                <a:solidFill>
                  <a:srgbClr val="FF0000"/>
                </a:solidFill>
              </a:rPr>
              <a:t>informações de </a:t>
            </a:r>
            <a:r>
              <a:rPr lang="pt-BR" sz="2000" dirty="0">
                <a:solidFill>
                  <a:srgbClr val="FF0000"/>
                </a:solidFill>
              </a:rPr>
              <a:t>seu interesse particular, ou</a:t>
            </a:r>
            <a:r>
              <a:rPr lang="pt-BR" sz="2000" dirty="0"/>
              <a:t> </a:t>
            </a:r>
            <a:r>
              <a:rPr lang="pt-BR" sz="2000" dirty="0">
                <a:solidFill>
                  <a:srgbClr val="FF0000"/>
                </a:solidFill>
              </a:rPr>
              <a:t>de interesse coletivo ou geral</a:t>
            </a:r>
            <a:r>
              <a:rPr lang="pt-BR" sz="2000" dirty="0"/>
              <a:t>, que serão prestadas no prazo da lei, sob pena de responsabilidade, </a:t>
            </a:r>
            <a:r>
              <a:rPr lang="pt-BR" sz="2000" dirty="0">
                <a:solidFill>
                  <a:srgbClr val="FF0000"/>
                </a:solidFill>
              </a:rPr>
              <a:t>ressalvadas aquelas cujo sigilo seja imprescindível </a:t>
            </a:r>
            <a:r>
              <a:rPr lang="pt-BR" sz="2000" dirty="0"/>
              <a:t>à segurança da sociedade e do Estado</a:t>
            </a:r>
            <a:endParaRPr lang="en-US" sz="2000" dirty="0" smtClean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782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Fiscalização dos Portais da Transparência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163"/>
            <a:ext cx="8218488" cy="4389437"/>
          </a:xfrm>
        </p:spPr>
        <p:txBody>
          <a:bodyPr/>
          <a:lstStyle/>
          <a:p>
            <a:r>
              <a:rPr lang="pt-BR" dirty="0"/>
              <a:t>O </a:t>
            </a:r>
            <a:r>
              <a:rPr lang="pt-BR" b="1" dirty="0"/>
              <a:t>TCE/RN</a:t>
            </a:r>
            <a:r>
              <a:rPr lang="pt-BR" dirty="0"/>
              <a:t> </a:t>
            </a:r>
            <a:r>
              <a:rPr lang="pt-BR" dirty="0" smtClean="0"/>
              <a:t>instituiu no final de 2016 uma </a:t>
            </a:r>
            <a:r>
              <a:rPr lang="pt-BR" dirty="0"/>
              <a:t>comissão </a:t>
            </a:r>
            <a:r>
              <a:rPr lang="pt-BR" dirty="0" smtClean="0"/>
              <a:t>para </a:t>
            </a:r>
            <a:r>
              <a:rPr lang="pt-BR" dirty="0"/>
              <a:t>fazer </a:t>
            </a:r>
            <a:r>
              <a:rPr lang="pt-BR" b="1" dirty="0"/>
              <a:t>auditoria nos portais da transparência das prefeituras e </a:t>
            </a:r>
            <a:r>
              <a:rPr lang="pt-BR" b="1" dirty="0" smtClean="0"/>
              <a:t>câmaras</a:t>
            </a:r>
            <a:r>
              <a:rPr lang="pt-BR" dirty="0" smtClean="0"/>
              <a:t>.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trabalho</a:t>
            </a:r>
            <a:r>
              <a:rPr lang="en-US" dirty="0" smtClean="0"/>
              <a:t> de auditoria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andamento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50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4653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Fiscalização dos Portais da Transparência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163"/>
            <a:ext cx="8218488" cy="4389437"/>
          </a:xfrm>
        </p:spPr>
        <p:txBody>
          <a:bodyPr/>
          <a:lstStyle/>
          <a:p>
            <a:r>
              <a:rPr lang="pt-BR" dirty="0"/>
              <a:t>O </a:t>
            </a:r>
            <a:r>
              <a:rPr lang="pt-BR" b="1" dirty="0"/>
              <a:t>TCE/RN</a:t>
            </a:r>
            <a:r>
              <a:rPr lang="pt-BR" dirty="0"/>
              <a:t> </a:t>
            </a:r>
            <a:r>
              <a:rPr lang="pt-BR" dirty="0" smtClean="0"/>
              <a:t>instituiu no final de 2016 uma </a:t>
            </a:r>
            <a:r>
              <a:rPr lang="pt-BR" dirty="0"/>
              <a:t>comissão </a:t>
            </a:r>
            <a:r>
              <a:rPr lang="pt-BR" dirty="0" smtClean="0"/>
              <a:t>para </a:t>
            </a:r>
            <a:r>
              <a:rPr lang="pt-BR" dirty="0"/>
              <a:t>fazer </a:t>
            </a:r>
            <a:r>
              <a:rPr lang="pt-BR" b="1" dirty="0"/>
              <a:t>auditoria nos portais da transparência das prefeituras e </a:t>
            </a:r>
            <a:r>
              <a:rPr lang="pt-BR" b="1" dirty="0" smtClean="0"/>
              <a:t>câmaras</a:t>
            </a:r>
            <a:r>
              <a:rPr lang="pt-BR" dirty="0" smtClean="0"/>
              <a:t>.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trabalho</a:t>
            </a:r>
            <a:r>
              <a:rPr lang="en-US" dirty="0" smtClean="0"/>
              <a:t> de auditoria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andamento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51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7625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Certidão de Transparência</a:t>
            </a:r>
            <a:endParaRPr lang="pt-BR" dirty="0"/>
          </a:p>
        </p:txBody>
      </p:sp>
      <p:pic>
        <p:nvPicPr>
          <p:cNvPr id="6" name="Espaço Reservado para Conteúdo 5" descr="Blue Sketch User-256x256.pn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76055" y="2062494"/>
            <a:ext cx="1375575" cy="1375575"/>
          </a:xfr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52</a:t>
            </a:fld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5022" t="71085" r="45644" b="11401"/>
          <a:stretch>
            <a:fillRect/>
          </a:stretch>
        </p:blipFill>
        <p:spPr bwMode="auto">
          <a:xfrm>
            <a:off x="3384916" y="2113998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643174" y="4000504"/>
            <a:ext cx="2041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http://www.tce.rn.gov.br</a:t>
            </a:r>
            <a:endParaRPr lang="pt-BR" sz="1400" dirty="0"/>
          </a:p>
        </p:txBody>
      </p:sp>
      <p:cxnSp>
        <p:nvCxnSpPr>
          <p:cNvPr id="11" name="Conector em curva 10"/>
          <p:cNvCxnSpPr>
            <a:endCxn id="1026" idx="1"/>
          </p:cNvCxnSpPr>
          <p:nvPr/>
        </p:nvCxnSpPr>
        <p:spPr bwMode="auto">
          <a:xfrm flipV="1">
            <a:off x="1547664" y="2721221"/>
            <a:ext cx="1837252" cy="2906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ector em curva 13"/>
          <p:cNvCxnSpPr/>
          <p:nvPr/>
        </p:nvCxnSpPr>
        <p:spPr bwMode="auto">
          <a:xfrm flipV="1">
            <a:off x="4599362" y="2733112"/>
            <a:ext cx="1285884" cy="263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CaixaDeTexto 25"/>
          <p:cNvSpPr txBox="1"/>
          <p:nvPr/>
        </p:nvSpPr>
        <p:spPr>
          <a:xfrm>
            <a:off x="5180712" y="2088245"/>
            <a:ext cx="35060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Sketch Nice" pitchFamily="66" charset="0"/>
              </a:rPr>
              <a:t>Solicitar a </a:t>
            </a:r>
          </a:p>
          <a:p>
            <a:pPr algn="ct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Sketch Nice" pitchFamily="66" charset="0"/>
              </a:rPr>
              <a:t>Certidão de </a:t>
            </a:r>
          </a:p>
          <a:p>
            <a:pPr algn="ct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Sketch Nice" pitchFamily="66" charset="0"/>
              </a:rPr>
              <a:t>Transparência</a:t>
            </a:r>
            <a:endParaRPr lang="pt-BR" sz="2800" dirty="0">
              <a:solidFill>
                <a:schemeClr val="accent1">
                  <a:lumMod val="50000"/>
                </a:schemeClr>
              </a:solidFill>
              <a:latin typeface="Sketch Nice" pitchFamily="66" charset="0"/>
            </a:endParaRPr>
          </a:p>
        </p:txBody>
      </p:sp>
      <p:pic>
        <p:nvPicPr>
          <p:cNvPr id="29" name="Imagem 28" descr="stock-vector-alarm-clock-sketch-106395479.jpg"/>
          <p:cNvPicPr>
            <a:picLocks noChangeAspect="1"/>
          </p:cNvPicPr>
          <p:nvPr/>
        </p:nvPicPr>
        <p:blipFill>
          <a:blip r:embed="rId4" cstate="print">
            <a:lum bright="40000" contrast="40000"/>
          </a:blip>
          <a:srcRect l="6284" b="5252"/>
          <a:stretch>
            <a:fillRect/>
          </a:stretch>
        </p:blipFill>
        <p:spPr>
          <a:xfrm>
            <a:off x="6401023" y="4314987"/>
            <a:ext cx="1065466" cy="1357322"/>
          </a:xfrm>
          <a:prstGeom prst="rect">
            <a:avLst/>
          </a:prstGeom>
        </p:spPr>
      </p:pic>
      <p:cxnSp>
        <p:nvCxnSpPr>
          <p:cNvPr id="31" name="Conector em curva 30"/>
          <p:cNvCxnSpPr>
            <a:stCxn id="26" idx="2"/>
            <a:endCxn id="29" idx="0"/>
          </p:cNvCxnSpPr>
          <p:nvPr/>
        </p:nvCxnSpPr>
        <p:spPr bwMode="auto">
          <a:xfrm rot="5400000">
            <a:off x="6512883" y="3894113"/>
            <a:ext cx="841747" cy="127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CaixaDeTexto 31"/>
          <p:cNvSpPr txBox="1"/>
          <p:nvPr/>
        </p:nvSpPr>
        <p:spPr>
          <a:xfrm>
            <a:off x="5885246" y="5782190"/>
            <a:ext cx="2333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Sketch Nice" pitchFamily="66" charset="0"/>
              </a:rPr>
              <a:t>Até 5 </a:t>
            </a:r>
          </a:p>
          <a:p>
            <a:pPr algn="ctr"/>
            <a:r>
              <a:rPr lang="pt-BR" sz="2800" dirty="0" smtClean="0">
                <a:solidFill>
                  <a:schemeClr val="accent1">
                    <a:lumMod val="50000"/>
                  </a:schemeClr>
                </a:solidFill>
                <a:latin typeface="Sketch Nice" pitchFamily="66" charset="0"/>
              </a:rPr>
              <a:t>dias</a:t>
            </a:r>
            <a:endParaRPr lang="pt-BR" sz="2800" dirty="0">
              <a:solidFill>
                <a:schemeClr val="accent1">
                  <a:lumMod val="50000"/>
                </a:schemeClr>
              </a:solidFill>
              <a:latin typeface="Sketch Nice" pitchFamily="66" charset="0"/>
            </a:endParaRPr>
          </a:p>
        </p:txBody>
      </p:sp>
      <p:pic>
        <p:nvPicPr>
          <p:cNvPr id="35" name="Imagem 34" descr="hand-pencil-paper-sketch-7374008.jpg"/>
          <p:cNvPicPr>
            <a:picLocks noChangeAspect="1"/>
          </p:cNvPicPr>
          <p:nvPr/>
        </p:nvPicPr>
        <p:blipFill>
          <a:blip r:embed="rId5" cstate="print"/>
          <a:srcRect b="7846"/>
          <a:stretch>
            <a:fillRect/>
          </a:stretch>
        </p:blipFill>
        <p:spPr>
          <a:xfrm>
            <a:off x="3428993" y="4470322"/>
            <a:ext cx="797510" cy="785818"/>
          </a:xfrm>
          <a:prstGeom prst="rect">
            <a:avLst/>
          </a:prstGeom>
        </p:spPr>
      </p:pic>
      <p:pic>
        <p:nvPicPr>
          <p:cNvPr id="33" name="Imagem 32" descr="drawing-sign-tick-and-cross-in-frame-vector-eps8_1487365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09609">
            <a:off x="3446006" y="4629911"/>
            <a:ext cx="214314" cy="2175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Conector em curva 37"/>
          <p:cNvCxnSpPr>
            <a:stCxn id="29" idx="1"/>
            <a:endCxn id="35" idx="3"/>
          </p:cNvCxnSpPr>
          <p:nvPr/>
        </p:nvCxnSpPr>
        <p:spPr bwMode="auto">
          <a:xfrm rot="10800000">
            <a:off x="4226503" y="4863232"/>
            <a:ext cx="2174520" cy="13041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1" name="Imagem 40" descr="hand-pencil-paper-sketch-7374008.jpg"/>
          <p:cNvPicPr>
            <a:picLocks noChangeAspect="1"/>
          </p:cNvPicPr>
          <p:nvPr/>
        </p:nvPicPr>
        <p:blipFill>
          <a:blip r:embed="rId5" cstate="print"/>
          <a:srcRect b="7846"/>
          <a:stretch>
            <a:fillRect/>
          </a:stretch>
        </p:blipFill>
        <p:spPr>
          <a:xfrm>
            <a:off x="3464774" y="5687472"/>
            <a:ext cx="797510" cy="785818"/>
          </a:xfrm>
          <a:prstGeom prst="rect">
            <a:avLst/>
          </a:prstGeom>
        </p:spPr>
      </p:pic>
      <p:pic>
        <p:nvPicPr>
          <p:cNvPr id="34" name="Imagem 33" descr="drawing-sign-tick-and-cross-in-frame-vector-eps8_148736528.jpg"/>
          <p:cNvPicPr>
            <a:picLocks noChangeAspect="1"/>
          </p:cNvPicPr>
          <p:nvPr/>
        </p:nvPicPr>
        <p:blipFill>
          <a:blip r:embed="rId7"/>
          <a:srcRect l="46875" t="46875"/>
          <a:stretch>
            <a:fillRect/>
          </a:stretch>
        </p:blipFill>
        <p:spPr>
          <a:xfrm rot="20840195">
            <a:off x="3488443" y="5807293"/>
            <a:ext cx="242886" cy="242886"/>
          </a:xfrm>
          <a:prstGeom prst="rect">
            <a:avLst/>
          </a:prstGeom>
        </p:spPr>
      </p:pic>
      <p:cxnSp>
        <p:nvCxnSpPr>
          <p:cNvPr id="43" name="Conector em curva 42"/>
          <p:cNvCxnSpPr>
            <a:stCxn id="29" idx="1"/>
            <a:endCxn id="41" idx="3"/>
          </p:cNvCxnSpPr>
          <p:nvPr/>
        </p:nvCxnSpPr>
        <p:spPr bwMode="auto">
          <a:xfrm rot="10800000" flipV="1">
            <a:off x="4262285" y="4993647"/>
            <a:ext cx="2138739" cy="108673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22778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Plano de Fundo - TCE-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8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80408" y="2895079"/>
            <a:ext cx="7669212" cy="110998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1F3F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  <a:endParaRPr lang="pt-BR" sz="2500" dirty="0" smtClean="0">
              <a:solidFill>
                <a:srgbClr val="1F3F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763713" y="6308725"/>
            <a:ext cx="7380287" cy="32861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Fevereiro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/2017</a:t>
            </a:r>
            <a:endParaRPr lang="pt-BR" sz="1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59353" y="4221088"/>
            <a:ext cx="691276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i="1" kern="0" dirty="0" smtClean="0">
                <a:solidFill>
                  <a:srgbClr val="1F3F16"/>
                </a:solidFill>
                <a:latin typeface="+mj-lt"/>
                <a:ea typeface="+mj-ea"/>
                <a:cs typeface="+mj-cs"/>
              </a:rPr>
              <a:t>André Gustavo Almeida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Andregustavo.rn@gmail.com</a:t>
            </a:r>
          </a:p>
        </p:txBody>
      </p:sp>
    </p:spTree>
    <p:extLst>
      <p:ext uri="{BB962C8B-B14F-4D97-AF65-F5344CB8AC3E}">
        <p14:creationId xmlns:p14="http://schemas.microsoft.com/office/powerpoint/2010/main" val="3723696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Transparência na linha do tempo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  <p:sp>
        <p:nvSpPr>
          <p:cNvPr id="3" name="Seta para a direita 2"/>
          <p:cNvSpPr/>
          <p:nvPr/>
        </p:nvSpPr>
        <p:spPr bwMode="auto">
          <a:xfrm>
            <a:off x="385192" y="2996952"/>
            <a:ext cx="8290496" cy="172819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733197" y="3573016"/>
            <a:ext cx="1440160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2000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2521362" y="3573016"/>
            <a:ext cx="1440160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2004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tângulo 13"/>
          <p:cNvSpPr/>
          <p:nvPr/>
        </p:nvSpPr>
        <p:spPr bwMode="auto">
          <a:xfrm>
            <a:off x="4340900" y="3584668"/>
            <a:ext cx="1440160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2009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6129065" y="3584668"/>
            <a:ext cx="1440160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2011</a:t>
            </a:r>
            <a:endParaRPr lang="pt-BR" sz="24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o explicativo retangular com cantos arredondados 15"/>
          <p:cNvSpPr/>
          <p:nvPr/>
        </p:nvSpPr>
        <p:spPr bwMode="auto">
          <a:xfrm>
            <a:off x="3488228" y="4529878"/>
            <a:ext cx="2292832" cy="483297"/>
          </a:xfrm>
          <a:prstGeom prst="wedgeRoundRectCallout">
            <a:avLst>
              <a:gd name="adj1" fmla="val 20212"/>
              <a:gd name="adj2" fmla="val -11879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BR" sz="2000" b="1" dirty="0" smtClean="0">
                <a:solidFill>
                  <a:schemeClr val="tx2"/>
                </a:solidFill>
              </a:rPr>
              <a:t>LC 131/2009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" name="Texto explicativo retangular com cantos arredondados 7"/>
          <p:cNvSpPr/>
          <p:nvPr/>
        </p:nvSpPr>
        <p:spPr bwMode="auto">
          <a:xfrm>
            <a:off x="5940152" y="2508419"/>
            <a:ext cx="2905740" cy="482400"/>
          </a:xfrm>
          <a:prstGeom prst="wedgeRoundRectCallout">
            <a:avLst>
              <a:gd name="adj1" fmla="val -18370"/>
              <a:gd name="adj2" fmla="val 14766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BR" sz="2000" b="1" dirty="0" smtClean="0">
                <a:solidFill>
                  <a:srgbClr val="FF0000"/>
                </a:solidFill>
              </a:rPr>
              <a:t>Lei 12.527/2011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" name="Texto explicativo retangular com cantos arredondados 16"/>
          <p:cNvSpPr/>
          <p:nvPr/>
        </p:nvSpPr>
        <p:spPr bwMode="auto">
          <a:xfrm>
            <a:off x="1907704" y="2512006"/>
            <a:ext cx="3654661" cy="483297"/>
          </a:xfrm>
          <a:prstGeom prst="wedgeRoundRectCallout">
            <a:avLst>
              <a:gd name="adj1" fmla="val -16049"/>
              <a:gd name="adj2" fmla="val 15540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BR" sz="2000" b="1" dirty="0" smtClean="0">
                <a:solidFill>
                  <a:schemeClr val="tx2"/>
                </a:solidFill>
              </a:rPr>
              <a:t>Portal da Transparência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8" name="Texto explicativo retangular com cantos arredondados 17"/>
          <p:cNvSpPr/>
          <p:nvPr/>
        </p:nvSpPr>
        <p:spPr bwMode="auto">
          <a:xfrm>
            <a:off x="335632" y="4548876"/>
            <a:ext cx="2376264" cy="483297"/>
          </a:xfrm>
          <a:prstGeom prst="wedgeRoundRectCallout">
            <a:avLst>
              <a:gd name="adj1" fmla="val -2096"/>
              <a:gd name="adj2" fmla="val -12154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BR" sz="2000" b="1" dirty="0" smtClean="0">
                <a:solidFill>
                  <a:schemeClr val="tx2"/>
                </a:solidFill>
              </a:rPr>
              <a:t>Lei 101/2000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25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Marco Regulatório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7</a:t>
            </a:fld>
            <a:endParaRPr lang="pt-BR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9813"/>
            <a:ext cx="4104456" cy="462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 bwMode="auto">
          <a:xfrm>
            <a:off x="467544" y="5811831"/>
            <a:ext cx="3816424" cy="360040"/>
          </a:xfrm>
          <a:prstGeom prst="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o explicativo retangular com cantos arredondados 7"/>
          <p:cNvSpPr/>
          <p:nvPr/>
        </p:nvSpPr>
        <p:spPr bwMode="auto">
          <a:xfrm>
            <a:off x="4499992" y="4077072"/>
            <a:ext cx="4247704" cy="2022791"/>
          </a:xfrm>
          <a:prstGeom prst="wedgeRoundRectCallout">
            <a:avLst>
              <a:gd name="adj1" fmla="val -55890"/>
              <a:gd name="adj2" fmla="val 4709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BR" sz="2400" dirty="0">
                <a:solidFill>
                  <a:schemeClr val="tx2"/>
                </a:solidFill>
              </a:rPr>
              <a:t>A </a:t>
            </a:r>
            <a:r>
              <a:rPr lang="pt-BR" sz="2400" b="1" dirty="0">
                <a:solidFill>
                  <a:schemeClr val="tx2"/>
                </a:solidFill>
              </a:rPr>
              <a:t>Lei 12.527/2011</a:t>
            </a:r>
            <a:r>
              <a:rPr lang="pt-BR" sz="2400" dirty="0">
                <a:solidFill>
                  <a:schemeClr val="tx2"/>
                </a:solidFill>
              </a:rPr>
              <a:t> (</a:t>
            </a:r>
            <a:r>
              <a:rPr lang="pt-BR" sz="2400" b="1" dirty="0">
                <a:solidFill>
                  <a:srgbClr val="FF0000"/>
                </a:solidFill>
              </a:rPr>
              <a:t>LAI</a:t>
            </a:r>
            <a:r>
              <a:rPr lang="pt-BR" sz="2400" dirty="0">
                <a:solidFill>
                  <a:schemeClr val="tx2"/>
                </a:solidFill>
              </a:rPr>
              <a:t>) </a:t>
            </a:r>
            <a:r>
              <a:rPr lang="pt-BR" sz="2400" dirty="0" smtClean="0">
                <a:solidFill>
                  <a:schemeClr val="tx2"/>
                </a:solidFill>
              </a:rPr>
              <a:t>que foi regulamentada pelo </a:t>
            </a:r>
            <a:r>
              <a:rPr lang="pt-BR" sz="2400" b="1" dirty="0" smtClean="0">
                <a:solidFill>
                  <a:schemeClr val="tx2"/>
                </a:solidFill>
              </a:rPr>
              <a:t>Decreto 7.724/2012</a:t>
            </a:r>
            <a:r>
              <a:rPr lang="pt-BR" sz="2400" dirty="0" smtClean="0">
                <a:solidFill>
                  <a:schemeClr val="tx2"/>
                </a:solidFill>
              </a:rPr>
              <a:t>.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79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Abrangência (art. </a:t>
            </a:r>
            <a:r>
              <a:rPr lang="pt-BR" i="1" dirty="0" smtClean="0"/>
              <a:t>1</a:t>
            </a:r>
            <a:r>
              <a:rPr lang="pt-BR" i="1" baseline="30000" dirty="0" smtClean="0"/>
              <a:t>o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Abrange os órgãos </a:t>
            </a:r>
            <a:r>
              <a:rPr lang="pt-BR" dirty="0"/>
              <a:t>e entidades públicas de todos os poderes </a:t>
            </a:r>
            <a:r>
              <a:rPr lang="pt-BR" b="1" dirty="0" smtClean="0"/>
              <a:t>(Judiciário, Legislativo, Executivo, Tribunais de Contas e Ministério Público) </a:t>
            </a:r>
            <a:r>
              <a:rPr lang="pt-BR" dirty="0" smtClean="0"/>
              <a:t>e </a:t>
            </a:r>
            <a:r>
              <a:rPr lang="pt-BR" dirty="0"/>
              <a:t>de todos os entes </a:t>
            </a:r>
            <a:r>
              <a:rPr lang="pt-BR" dirty="0" smtClean="0"/>
              <a:t>federativos</a:t>
            </a:r>
            <a:r>
              <a:rPr lang="pt-BR" b="1" dirty="0" smtClean="0"/>
              <a:t> (Municipais, Estaduais, Distrital e Federal).</a:t>
            </a:r>
          </a:p>
          <a:p>
            <a:r>
              <a:rPr lang="pt-BR" b="1" dirty="0" smtClean="0"/>
              <a:t>Entidades </a:t>
            </a:r>
            <a:r>
              <a:rPr lang="pt-BR" b="1" dirty="0"/>
              <a:t>privadas sem fins lucrativos </a:t>
            </a:r>
            <a:r>
              <a:rPr lang="pt-BR" dirty="0"/>
              <a:t>que recebem recursos </a:t>
            </a:r>
            <a:r>
              <a:rPr lang="pt-BR" dirty="0" smtClean="0"/>
              <a:t>públicos.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2383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Diretrizes Gerais (</a:t>
            </a:r>
            <a:r>
              <a:rPr lang="pt-BR" i="1" dirty="0" smtClean="0"/>
              <a:t>art. 3</a:t>
            </a:r>
            <a:r>
              <a:rPr lang="pt-BR" i="1" baseline="30000" dirty="0"/>
              <a:t>o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208144" cy="4464496"/>
          </a:xfrm>
        </p:spPr>
        <p:txBody>
          <a:bodyPr/>
          <a:lstStyle/>
          <a:p>
            <a:r>
              <a:rPr lang="pt-BR" sz="2400" dirty="0" smtClean="0">
                <a:solidFill>
                  <a:srgbClr val="FF0000"/>
                </a:solidFill>
              </a:rPr>
              <a:t>O </a:t>
            </a:r>
            <a:r>
              <a:rPr lang="pt-BR" sz="2400" b="1" dirty="0" smtClean="0">
                <a:solidFill>
                  <a:srgbClr val="FF0000"/>
                </a:solidFill>
              </a:rPr>
              <a:t>acesso </a:t>
            </a:r>
            <a:r>
              <a:rPr lang="pt-BR" sz="2400" dirty="0" smtClean="0">
                <a:solidFill>
                  <a:srgbClr val="FF0000"/>
                </a:solidFill>
              </a:rPr>
              <a:t>às informações </a:t>
            </a:r>
            <a:r>
              <a:rPr lang="pt-BR" sz="2400" b="1" dirty="0" smtClean="0">
                <a:solidFill>
                  <a:srgbClr val="FF0000"/>
                </a:solidFill>
              </a:rPr>
              <a:t>é a regra </a:t>
            </a:r>
            <a:r>
              <a:rPr lang="pt-BR" sz="2400" dirty="0" smtClean="0">
                <a:solidFill>
                  <a:srgbClr val="FF0000"/>
                </a:solidFill>
              </a:rPr>
              <a:t>e </a:t>
            </a:r>
            <a:r>
              <a:rPr lang="pt-BR" sz="2400" dirty="0">
                <a:solidFill>
                  <a:srgbClr val="FF0000"/>
                </a:solidFill>
              </a:rPr>
              <a:t>o </a:t>
            </a:r>
            <a:r>
              <a:rPr lang="pt-BR" sz="2400" b="1" dirty="0">
                <a:solidFill>
                  <a:srgbClr val="FF0000"/>
                </a:solidFill>
              </a:rPr>
              <a:t>sigilo a </a:t>
            </a:r>
            <a:r>
              <a:rPr lang="pt-BR" sz="2400" b="1" dirty="0" smtClean="0">
                <a:solidFill>
                  <a:srgbClr val="FF0000"/>
                </a:solidFill>
              </a:rPr>
              <a:t>exceção</a:t>
            </a:r>
            <a:r>
              <a:rPr lang="pt-BR" sz="2400" dirty="0"/>
              <a:t>.</a:t>
            </a:r>
            <a:r>
              <a:rPr lang="pt-BR" sz="2400" dirty="0" smtClean="0"/>
              <a:t> </a:t>
            </a:r>
            <a:endParaRPr lang="pt-BR" sz="2400" dirty="0"/>
          </a:p>
          <a:p>
            <a:r>
              <a:rPr lang="pt-BR" sz="2400" dirty="0"/>
              <a:t>A </a:t>
            </a:r>
            <a:r>
              <a:rPr lang="pt-BR" sz="2400" b="1" dirty="0"/>
              <a:t>divulgação de informações </a:t>
            </a:r>
            <a:r>
              <a:rPr lang="pt-BR" sz="2400" dirty="0"/>
              <a:t>de interesse público </a:t>
            </a:r>
            <a:r>
              <a:rPr lang="pt-BR" sz="2400" b="1" dirty="0"/>
              <a:t>independe de </a:t>
            </a:r>
            <a:r>
              <a:rPr lang="pt-BR" sz="2400" b="1" dirty="0" smtClean="0"/>
              <a:t>solicitações</a:t>
            </a:r>
            <a:r>
              <a:rPr lang="pt-BR" sz="2400" dirty="0"/>
              <a:t>.</a:t>
            </a:r>
          </a:p>
          <a:p>
            <a:r>
              <a:rPr lang="en-US" sz="2400" b="1" dirty="0" err="1"/>
              <a:t>Utilizar</a:t>
            </a:r>
            <a:r>
              <a:rPr lang="en-US" sz="2400" b="1" dirty="0"/>
              <a:t> </a:t>
            </a:r>
            <a:r>
              <a:rPr lang="en-US" sz="2400" dirty="0" err="1"/>
              <a:t>ferramentas</a:t>
            </a:r>
            <a:r>
              <a:rPr lang="en-US" sz="2400" dirty="0"/>
              <a:t> de TI (</a:t>
            </a:r>
            <a:r>
              <a:rPr lang="en-US" sz="2400" b="1" dirty="0"/>
              <a:t>Internet</a:t>
            </a:r>
            <a:r>
              <a:rPr lang="en-US" sz="2400" dirty="0"/>
              <a:t>) </a:t>
            </a:r>
            <a:r>
              <a:rPr lang="en-US" sz="2400" b="1" dirty="0" err="1"/>
              <a:t>como</a:t>
            </a:r>
            <a:r>
              <a:rPr lang="en-US" sz="2400" b="1" dirty="0"/>
              <a:t> </a:t>
            </a:r>
            <a:r>
              <a:rPr lang="en-US" sz="2400" b="1" dirty="0" err="1"/>
              <a:t>meio</a:t>
            </a:r>
            <a:r>
              <a:rPr lang="en-US" sz="2400" b="1" dirty="0"/>
              <a:t> de </a:t>
            </a:r>
            <a:r>
              <a:rPr lang="en-US" sz="2400" b="1" dirty="0" err="1" smtClean="0"/>
              <a:t>comunicação</a:t>
            </a:r>
            <a:r>
              <a:rPr lang="en-US" sz="2400" b="1" dirty="0"/>
              <a:t>.</a:t>
            </a:r>
            <a:endParaRPr lang="pt-BR" sz="2400" b="1" dirty="0"/>
          </a:p>
          <a:p>
            <a:r>
              <a:rPr lang="pt-BR" sz="2400" dirty="0" smtClean="0"/>
              <a:t>A </a:t>
            </a:r>
            <a:r>
              <a:rPr lang="pt-BR" sz="2400" dirty="0"/>
              <a:t>informação deve ser </a:t>
            </a:r>
            <a:r>
              <a:rPr lang="pt-BR" sz="2400" b="1" dirty="0" smtClean="0"/>
              <a:t>disponibilizada de </a:t>
            </a:r>
            <a:r>
              <a:rPr lang="pt-BR" sz="2400" b="1" dirty="0"/>
              <a:t>forma ágil, transparente, clara e de </a:t>
            </a:r>
            <a:r>
              <a:rPr lang="pt-BR" sz="2400" b="1" dirty="0" smtClean="0"/>
              <a:t>fácil compreensão</a:t>
            </a:r>
            <a:r>
              <a:rPr lang="pt-BR" sz="2400" dirty="0"/>
              <a:t>.</a:t>
            </a:r>
            <a:r>
              <a:rPr lang="pt-BR" sz="2400" dirty="0" smtClean="0"/>
              <a:t> </a:t>
            </a:r>
            <a:endParaRPr lang="pt-BR" sz="2400" dirty="0"/>
          </a:p>
          <a:p>
            <a:r>
              <a:rPr lang="pt-BR" sz="2400" b="1" dirty="0" smtClean="0"/>
              <a:t>Fomento</a:t>
            </a:r>
            <a:r>
              <a:rPr lang="pt-BR" sz="2400" dirty="0" smtClean="0"/>
              <a:t> </a:t>
            </a:r>
            <a:r>
              <a:rPr lang="pt-BR" sz="2400" dirty="0"/>
              <a:t>ao desenvolvimento da cultura da </a:t>
            </a:r>
            <a:r>
              <a:rPr lang="pt-BR" sz="2400" b="1" dirty="0">
                <a:solidFill>
                  <a:srgbClr val="FF0000"/>
                </a:solidFill>
              </a:rPr>
              <a:t>Transparência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e do </a:t>
            </a:r>
            <a:r>
              <a:rPr lang="pt-BR" sz="2400" b="1" dirty="0"/>
              <a:t>Controle </a:t>
            </a:r>
            <a:r>
              <a:rPr lang="pt-BR" sz="2400" b="1" dirty="0" smtClean="0"/>
              <a:t>Social.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Tribunal de Contas do Estado do RN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50794-E642-49CF-978C-4AE89FC149EF}" type="slidenum">
              <a:rPr lang="pt-BR" smtClean="0"/>
              <a:pPr>
                <a:defRPr/>
              </a:pPr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0880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TCE">
  <a:themeElements>
    <a:clrScheme name="Fluxo 1">
      <a:dk1>
        <a:srgbClr val="829934"/>
      </a:dk1>
      <a:lt1>
        <a:srgbClr val="FFFFFF"/>
      </a:lt1>
      <a:dk2>
        <a:srgbClr val="3F7D2B"/>
      </a:dk2>
      <a:lt2>
        <a:srgbClr val="DBE6B6"/>
      </a:lt2>
      <a:accent1>
        <a:srgbClr val="7E9532"/>
      </a:accent1>
      <a:accent2>
        <a:srgbClr val="A7C34D"/>
      </a:accent2>
      <a:accent3>
        <a:srgbClr val="FFFFFF"/>
      </a:accent3>
      <a:accent4>
        <a:srgbClr val="6E822B"/>
      </a:accent4>
      <a:accent5>
        <a:srgbClr val="C0C8AD"/>
      </a:accent5>
      <a:accent6>
        <a:srgbClr val="97B045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Fluxo 1">
        <a:dk1>
          <a:srgbClr val="829934"/>
        </a:dk1>
        <a:lt1>
          <a:srgbClr val="FFFFFF"/>
        </a:lt1>
        <a:dk2>
          <a:srgbClr val="3F7D2B"/>
        </a:dk2>
        <a:lt2>
          <a:srgbClr val="DBE6B6"/>
        </a:lt2>
        <a:accent1>
          <a:srgbClr val="7E9532"/>
        </a:accent1>
        <a:accent2>
          <a:srgbClr val="A7C34D"/>
        </a:accent2>
        <a:accent3>
          <a:srgbClr val="FFFFFF"/>
        </a:accent3>
        <a:accent4>
          <a:srgbClr val="6E822B"/>
        </a:accent4>
        <a:accent5>
          <a:srgbClr val="C0C8AD"/>
        </a:accent5>
        <a:accent6>
          <a:srgbClr val="97B045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9015</TotalTime>
  <Words>3725</Words>
  <Application>Microsoft Office PowerPoint</Application>
  <PresentationFormat>Apresentação na tela (4:3)</PresentationFormat>
  <Paragraphs>589</Paragraphs>
  <Slides>53</Slides>
  <Notes>52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4" baseType="lpstr">
      <vt:lpstr>TemaTCE</vt:lpstr>
      <vt:lpstr>Lei de Acesso à Informação e  Portal da Transparência </vt:lpstr>
      <vt:lpstr>Agenda</vt:lpstr>
      <vt:lpstr>Contexto Atual</vt:lpstr>
      <vt:lpstr>Lei de acesso à informação</vt:lpstr>
      <vt:lpstr>Previsão Legal do Acesso à Informação </vt:lpstr>
      <vt:lpstr>Transparência na linha do tempo</vt:lpstr>
      <vt:lpstr>Marco Regulatório</vt:lpstr>
      <vt:lpstr>Abrangência (art. 1o)</vt:lpstr>
      <vt:lpstr>Diretrizes Gerais (art. 3o)</vt:lpstr>
      <vt:lpstr>Observações Importantes</vt:lpstr>
      <vt:lpstr>Modalidades de Acesso à Informação </vt:lpstr>
      <vt:lpstr>Transparência Ativa </vt:lpstr>
      <vt:lpstr>Transparência Ativa  O que divulgar via Transparência Ativa?</vt:lpstr>
      <vt:lpstr>Dados Abertos (art. 8o, § 3º, inciso II)</vt:lpstr>
      <vt:lpstr>Serviço de Informação ao Cidadão - SIC (art. 9o)</vt:lpstr>
      <vt:lpstr>Transparência Passiva (art. 10o a 14o)  Pedido de Informação</vt:lpstr>
      <vt:lpstr>Transparência Passiva (art. 10o a 14o)  Pedido de Informação</vt:lpstr>
      <vt:lpstr>Como regulamentar a LAI nos municípios</vt:lpstr>
      <vt:lpstr>Regulamentação da LAI (art. 45o)</vt:lpstr>
      <vt:lpstr>Recomendação para regulamentação da LAI</vt:lpstr>
      <vt:lpstr>Avaliação da Aplicação da LAI no RN</vt:lpstr>
      <vt:lpstr>Avaliação da Aplicação da LAI no RN</vt:lpstr>
      <vt:lpstr>Portal da transparência</vt:lpstr>
      <vt:lpstr>Objetivo</vt:lpstr>
      <vt:lpstr>A Transparência na Legislação Brasileira</vt:lpstr>
      <vt:lpstr>A Transparência na Legislação Brasileira</vt:lpstr>
      <vt:lpstr>Requisitos dos Portais da Transparência</vt:lpstr>
      <vt:lpstr>Sobre o sítio eletrônico</vt:lpstr>
      <vt:lpstr>Sobre o sítio eletrônico</vt:lpstr>
      <vt:lpstr>Sobre o sítio eletrônico</vt:lpstr>
      <vt:lpstr>Sobre o sítio eletrônico</vt:lpstr>
      <vt:lpstr>Sobre o sítio eletrônico</vt:lpstr>
      <vt:lpstr>Sobre o sítio eletrônico</vt:lpstr>
      <vt:lpstr>Sobre o sítio eletrônico</vt:lpstr>
      <vt:lpstr>Sobre o conteúdo</vt:lpstr>
      <vt:lpstr>Sobre o conteúdo</vt:lpstr>
      <vt:lpstr>Sobre o conteúdo</vt:lpstr>
      <vt:lpstr>Sobre o conteúdo</vt:lpstr>
      <vt:lpstr>Sobre o conteúdo</vt:lpstr>
      <vt:lpstr>Sobre o conteúdo</vt:lpstr>
      <vt:lpstr>Sobre o conteúdo</vt:lpstr>
      <vt:lpstr>Sobre o conteúdo</vt:lpstr>
      <vt:lpstr>Sobre o conteúdo</vt:lpstr>
      <vt:lpstr>Sobre o conteúdo</vt:lpstr>
      <vt:lpstr>Sobre o conteúdo</vt:lpstr>
      <vt:lpstr>Sobre o conteúdo</vt:lpstr>
      <vt:lpstr>Sobre o conteúdo</vt:lpstr>
      <vt:lpstr>Fiscalização dos Portais da Transparência</vt:lpstr>
      <vt:lpstr>Fiscalização dos Portais da Transparência</vt:lpstr>
      <vt:lpstr>Fiscalização dos Portais da Transparência</vt:lpstr>
      <vt:lpstr>Fiscalização dos Portais da Transparência</vt:lpstr>
      <vt:lpstr>Certidão de Transparência</vt:lpstr>
      <vt:lpstr>OBRIGADO!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Boas práticas de segurança na utilização de TI</dc:title>
  <dc:creator>.</dc:creator>
  <cp:lastModifiedBy>Ruth Lópes Rocha Diniz</cp:lastModifiedBy>
  <cp:revision>301</cp:revision>
  <dcterms:created xsi:type="dcterms:W3CDTF">2012-03-14T14:11:35Z</dcterms:created>
  <dcterms:modified xsi:type="dcterms:W3CDTF">2017-05-05T15:10:26Z</dcterms:modified>
</cp:coreProperties>
</file>